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75" r:id="rId15"/>
    <p:sldId id="277" r:id="rId16"/>
    <p:sldId id="289" r:id="rId17"/>
    <p:sldId id="290" r:id="rId18"/>
    <p:sldId id="276" r:id="rId19"/>
    <p:sldId id="278" r:id="rId20"/>
    <p:sldId id="279" r:id="rId21"/>
    <p:sldId id="269" r:id="rId22"/>
    <p:sldId id="270" r:id="rId23"/>
    <p:sldId id="271" r:id="rId24"/>
    <p:sldId id="272" r:id="rId25"/>
    <p:sldId id="273" r:id="rId26"/>
    <p:sldId id="274" r:id="rId27"/>
    <p:sldId id="280" r:id="rId28"/>
    <p:sldId id="282" r:id="rId29"/>
    <p:sldId id="283" r:id="rId30"/>
    <p:sldId id="284" r:id="rId31"/>
    <p:sldId id="285" r:id="rId32"/>
    <p:sldId id="286" r:id="rId33"/>
    <p:sldId id="287" r:id="rId34"/>
    <p:sldId id="288" r:id="rId35"/>
    <p:sldId id="293" r:id="rId36"/>
    <p:sldId id="297"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autoAdjust="0"/>
    <p:restoredTop sz="94576" autoAdjust="0"/>
  </p:normalViewPr>
  <p:slideViewPr>
    <p:cSldViewPr>
      <p:cViewPr varScale="1">
        <p:scale>
          <a:sx n="85" d="100"/>
          <a:sy n="85" d="100"/>
        </p:scale>
        <p:origin x="-714"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331605D-D4C5-4FDD-97D2-B255F7A9DC79}" type="datetimeFigureOut">
              <a:rPr lang="en-US" smtClean="0"/>
              <a:pPr/>
              <a:t>10/16/2012</a:t>
            </a:fld>
            <a:endParaRPr lang="en-I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FF76B12-BB89-41E4-90FF-44369421A785}" type="slidenum">
              <a:rPr lang="en-IN" smtClean="0"/>
              <a:pPr/>
              <a:t>‹#›</a:t>
            </a:fld>
            <a:endParaRPr lang="en-IN"/>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AFF76B12-BB89-41E4-90FF-44369421A785}" type="slidenum">
              <a:rPr lang="en-IN" smtClean="0"/>
              <a:pPr/>
              <a:t>24</a:t>
            </a:fld>
            <a:endParaRPr lang="en-I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9427FDC-207A-46DA-9C16-4B543F53C93B}" type="slidenum">
              <a:rPr lang="en-US" smtClean="0">
                <a:solidFill>
                  <a:prstClr val="black"/>
                </a:solidFill>
              </a:rPr>
              <a:pPr/>
              <a:t>36</a:t>
            </a:fld>
            <a:endParaRPr 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D83F6E0-0A27-431C-A464-39D6D847823F}" type="datetime1">
              <a:rPr lang="en-US" smtClean="0"/>
              <a:pPr/>
              <a:t>10/16/2012</a:t>
            </a:fld>
            <a:endParaRPr lang="en-US"/>
          </a:p>
        </p:txBody>
      </p:sp>
      <p:sp>
        <p:nvSpPr>
          <p:cNvPr id="5" name="Footer Placeholder 4"/>
          <p:cNvSpPr>
            <a:spLocks noGrp="1"/>
          </p:cNvSpPr>
          <p:nvPr>
            <p:ph type="ftr" sz="quarter" idx="11"/>
          </p:nvPr>
        </p:nvSpPr>
        <p:spPr/>
        <p:txBody>
          <a:bodyPr/>
          <a:lstStyle/>
          <a:p>
            <a:r>
              <a:rPr lang="fr-FR" smtClean="0"/>
              <a:t>Recent Amendments l  Delhi VAT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C3FDAEF-E527-4EDE-B3CF-B9CBDE993480}" type="datetime1">
              <a:rPr lang="en-US" smtClean="0"/>
              <a:pPr/>
              <a:t>10/16/2012</a:t>
            </a:fld>
            <a:endParaRPr lang="en-US"/>
          </a:p>
        </p:txBody>
      </p:sp>
      <p:sp>
        <p:nvSpPr>
          <p:cNvPr id="5" name="Footer Placeholder 4"/>
          <p:cNvSpPr>
            <a:spLocks noGrp="1"/>
          </p:cNvSpPr>
          <p:nvPr>
            <p:ph type="ftr" sz="quarter" idx="11"/>
          </p:nvPr>
        </p:nvSpPr>
        <p:spPr/>
        <p:txBody>
          <a:bodyPr/>
          <a:lstStyle/>
          <a:p>
            <a:r>
              <a:rPr lang="fr-FR" smtClean="0"/>
              <a:t>Recent Amendments l  Delhi VAT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F5B1378-DDF3-4109-876F-A89D5C2A9BFD}" type="datetime1">
              <a:rPr lang="en-US" smtClean="0"/>
              <a:pPr/>
              <a:t>10/16/2012</a:t>
            </a:fld>
            <a:endParaRPr lang="en-US"/>
          </a:p>
        </p:txBody>
      </p:sp>
      <p:sp>
        <p:nvSpPr>
          <p:cNvPr id="5" name="Footer Placeholder 4"/>
          <p:cNvSpPr>
            <a:spLocks noGrp="1"/>
          </p:cNvSpPr>
          <p:nvPr>
            <p:ph type="ftr" sz="quarter" idx="11"/>
          </p:nvPr>
        </p:nvSpPr>
        <p:spPr/>
        <p:txBody>
          <a:bodyPr/>
          <a:lstStyle/>
          <a:p>
            <a:r>
              <a:rPr lang="fr-FR" smtClean="0"/>
              <a:t>Recent Amendments l  Delhi VAT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075D61-2FE3-4E6B-93EE-F802CF3AE74B}" type="datetime1">
              <a:rPr lang="en-US" smtClean="0"/>
              <a:pPr/>
              <a:t>10/16/2012</a:t>
            </a:fld>
            <a:endParaRPr lang="en-US"/>
          </a:p>
        </p:txBody>
      </p:sp>
      <p:sp>
        <p:nvSpPr>
          <p:cNvPr id="5" name="Footer Placeholder 4"/>
          <p:cNvSpPr>
            <a:spLocks noGrp="1"/>
          </p:cNvSpPr>
          <p:nvPr>
            <p:ph type="ftr" sz="quarter" idx="11"/>
          </p:nvPr>
        </p:nvSpPr>
        <p:spPr/>
        <p:txBody>
          <a:bodyPr/>
          <a:lstStyle/>
          <a:p>
            <a:r>
              <a:rPr lang="fr-FR" smtClean="0"/>
              <a:t>Recent Amendments l  Delhi VAT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FACF7C1-0462-4F48-8A2E-E7975136A273}" type="datetime1">
              <a:rPr lang="en-US" smtClean="0"/>
              <a:pPr/>
              <a:t>10/16/2012</a:t>
            </a:fld>
            <a:endParaRPr lang="en-US"/>
          </a:p>
        </p:txBody>
      </p:sp>
      <p:sp>
        <p:nvSpPr>
          <p:cNvPr id="5" name="Footer Placeholder 4"/>
          <p:cNvSpPr>
            <a:spLocks noGrp="1"/>
          </p:cNvSpPr>
          <p:nvPr>
            <p:ph type="ftr" sz="quarter" idx="11"/>
          </p:nvPr>
        </p:nvSpPr>
        <p:spPr/>
        <p:txBody>
          <a:bodyPr/>
          <a:lstStyle/>
          <a:p>
            <a:r>
              <a:rPr lang="fr-FR" smtClean="0"/>
              <a:t>Recent Amendments l  Delhi VAT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62CA325-E065-4AAC-B05F-9A1E8DED521D}" type="datetime1">
              <a:rPr lang="en-US" smtClean="0"/>
              <a:pPr/>
              <a:t>10/16/2012</a:t>
            </a:fld>
            <a:endParaRPr lang="en-US"/>
          </a:p>
        </p:txBody>
      </p:sp>
      <p:sp>
        <p:nvSpPr>
          <p:cNvPr id="6" name="Footer Placeholder 5"/>
          <p:cNvSpPr>
            <a:spLocks noGrp="1"/>
          </p:cNvSpPr>
          <p:nvPr>
            <p:ph type="ftr" sz="quarter" idx="11"/>
          </p:nvPr>
        </p:nvSpPr>
        <p:spPr/>
        <p:txBody>
          <a:bodyPr/>
          <a:lstStyle/>
          <a:p>
            <a:r>
              <a:rPr lang="fr-FR" smtClean="0"/>
              <a:t>Recent Amendments l  Delhi VAT        </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B275543-7C5E-4ABA-9C4A-E62E2AEEA035}" type="datetime1">
              <a:rPr lang="en-US" smtClean="0"/>
              <a:pPr/>
              <a:t>10/16/2012</a:t>
            </a:fld>
            <a:endParaRPr lang="en-US"/>
          </a:p>
        </p:txBody>
      </p:sp>
      <p:sp>
        <p:nvSpPr>
          <p:cNvPr id="8" name="Footer Placeholder 7"/>
          <p:cNvSpPr>
            <a:spLocks noGrp="1"/>
          </p:cNvSpPr>
          <p:nvPr>
            <p:ph type="ftr" sz="quarter" idx="11"/>
          </p:nvPr>
        </p:nvSpPr>
        <p:spPr/>
        <p:txBody>
          <a:bodyPr/>
          <a:lstStyle/>
          <a:p>
            <a:r>
              <a:rPr lang="fr-FR" smtClean="0"/>
              <a:t>Recent Amendments l  Delhi VAT        </a:t>
            </a:r>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26186B6-DDED-43A6-9EDC-ABEDAEBCAB5B}" type="datetime1">
              <a:rPr lang="en-US" smtClean="0"/>
              <a:pPr/>
              <a:t>10/16/2012</a:t>
            </a:fld>
            <a:endParaRPr lang="en-US"/>
          </a:p>
        </p:txBody>
      </p:sp>
      <p:sp>
        <p:nvSpPr>
          <p:cNvPr id="4" name="Footer Placeholder 3"/>
          <p:cNvSpPr>
            <a:spLocks noGrp="1"/>
          </p:cNvSpPr>
          <p:nvPr>
            <p:ph type="ftr" sz="quarter" idx="11"/>
          </p:nvPr>
        </p:nvSpPr>
        <p:spPr/>
        <p:txBody>
          <a:bodyPr/>
          <a:lstStyle/>
          <a:p>
            <a:r>
              <a:rPr lang="fr-FR" smtClean="0"/>
              <a:t>Recent Amendments l  Delhi VAT        </a:t>
            </a:r>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C125C7F-7F46-4E1C-8116-6A184F9158DD}" type="datetime1">
              <a:rPr lang="en-US" smtClean="0"/>
              <a:pPr/>
              <a:t>10/16/2012</a:t>
            </a:fld>
            <a:endParaRPr lang="en-US"/>
          </a:p>
        </p:txBody>
      </p:sp>
      <p:sp>
        <p:nvSpPr>
          <p:cNvPr id="3" name="Footer Placeholder 2"/>
          <p:cNvSpPr>
            <a:spLocks noGrp="1"/>
          </p:cNvSpPr>
          <p:nvPr>
            <p:ph type="ftr" sz="quarter" idx="11"/>
          </p:nvPr>
        </p:nvSpPr>
        <p:spPr/>
        <p:txBody>
          <a:bodyPr/>
          <a:lstStyle/>
          <a:p>
            <a:r>
              <a:rPr lang="fr-FR" smtClean="0"/>
              <a:t>Recent Amendments l  Delhi VAT        </a:t>
            </a:r>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719F4AC-5146-46A0-AEBC-12A530B7E519}" type="datetime1">
              <a:rPr lang="en-US" smtClean="0"/>
              <a:pPr/>
              <a:t>10/16/2012</a:t>
            </a:fld>
            <a:endParaRPr lang="en-US"/>
          </a:p>
        </p:txBody>
      </p:sp>
      <p:sp>
        <p:nvSpPr>
          <p:cNvPr id="6" name="Footer Placeholder 5"/>
          <p:cNvSpPr>
            <a:spLocks noGrp="1"/>
          </p:cNvSpPr>
          <p:nvPr>
            <p:ph type="ftr" sz="quarter" idx="11"/>
          </p:nvPr>
        </p:nvSpPr>
        <p:spPr/>
        <p:txBody>
          <a:bodyPr/>
          <a:lstStyle/>
          <a:p>
            <a:r>
              <a:rPr lang="fr-FR" smtClean="0"/>
              <a:t>Recent Amendments l  Delhi VAT        </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4F7333C-AFCF-4D3E-BF20-616B71E5D38C}" type="datetime1">
              <a:rPr lang="en-US" smtClean="0"/>
              <a:pPr/>
              <a:t>10/16/2012</a:t>
            </a:fld>
            <a:endParaRPr lang="en-US"/>
          </a:p>
        </p:txBody>
      </p:sp>
      <p:sp>
        <p:nvSpPr>
          <p:cNvPr id="6" name="Footer Placeholder 5"/>
          <p:cNvSpPr>
            <a:spLocks noGrp="1"/>
          </p:cNvSpPr>
          <p:nvPr>
            <p:ph type="ftr" sz="quarter" idx="11"/>
          </p:nvPr>
        </p:nvSpPr>
        <p:spPr/>
        <p:txBody>
          <a:bodyPr/>
          <a:lstStyle/>
          <a:p>
            <a:r>
              <a:rPr lang="fr-FR" smtClean="0"/>
              <a:t>Recent Amendments l  Delhi VAT        </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E6DCAC"/>
            </a:gs>
            <a:gs pos="12000">
              <a:srgbClr val="E6D78A"/>
            </a:gs>
            <a:gs pos="30000">
              <a:srgbClr val="C7AC4C"/>
            </a:gs>
            <a:gs pos="45000">
              <a:srgbClr val="E6D78A"/>
            </a:gs>
            <a:gs pos="77000">
              <a:srgbClr val="C7AC4C"/>
            </a:gs>
            <a:gs pos="100000">
              <a:srgbClr val="E6DCAC"/>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FE07F1-38D7-4750-9EB1-89F5661DAEBF}" type="datetime1">
              <a:rPr lang="en-US" smtClean="0"/>
              <a:pPr/>
              <a:t>10/16/2012</a:t>
            </a:fld>
            <a:endParaRPr lang="en-US"/>
          </a:p>
        </p:txBody>
      </p:sp>
      <p:sp>
        <p:nvSpPr>
          <p:cNvPr id="5" name="Footer Placeholder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smtClean="0"/>
              <a:t>Recent Amendments l  Delhi VAT        </a:t>
            </a:r>
            <a:endParaRPr lang="en-US"/>
          </a:p>
        </p:txBody>
      </p:sp>
      <p:sp>
        <p:nvSpPr>
          <p:cNvPr id="6" name="Slide Number Placeholder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 </a:t>
            </a:r>
            <a:r>
              <a:rPr lang="en-US" b="1" dirty="0" smtClean="0">
                <a:latin typeface="Castellar" pitchFamily="18" charset="0"/>
              </a:rPr>
              <a:t>RECENT AMENDMENTS IN DVAT</a:t>
            </a:r>
            <a:endParaRPr lang="en-IN" b="1" dirty="0">
              <a:latin typeface="Castellar" pitchFamily="18" charset="0"/>
            </a:endParaRPr>
          </a:p>
        </p:txBody>
      </p:sp>
      <p:sp>
        <p:nvSpPr>
          <p:cNvPr id="3" name="Subtitle 2"/>
          <p:cNvSpPr>
            <a:spLocks noGrp="1"/>
          </p:cNvSpPr>
          <p:nvPr>
            <p:ph type="subTitle" idx="1"/>
          </p:nvPr>
        </p:nvSpPr>
        <p:spPr>
          <a:xfrm>
            <a:off x="5486400" y="3962400"/>
            <a:ext cx="3352800" cy="2743200"/>
          </a:xfrm>
        </p:spPr>
        <p:txBody>
          <a:bodyPr>
            <a:normAutofit fontScale="40000" lnSpcReduction="20000"/>
          </a:bodyPr>
          <a:lstStyle/>
          <a:p>
            <a:pPr lvl="0" algn="l">
              <a:defRPr/>
            </a:pPr>
            <a:r>
              <a:rPr lang="en-US" sz="4000" b="1" u="sng" dirty="0" smtClean="0">
                <a:solidFill>
                  <a:schemeClr val="tx1"/>
                </a:solidFill>
                <a:latin typeface="Cambria" pitchFamily="18" charset="0"/>
                <a:cs typeface="Calibri" pitchFamily="34" charset="0"/>
              </a:rPr>
              <a:t>Presented by:</a:t>
            </a:r>
          </a:p>
          <a:p>
            <a:pPr lvl="0" algn="l">
              <a:defRPr/>
            </a:pPr>
            <a:r>
              <a:rPr lang="en-US" sz="7000" b="1" dirty="0" smtClean="0">
                <a:solidFill>
                  <a:schemeClr val="tx1"/>
                </a:solidFill>
                <a:latin typeface="Cambria" pitchFamily="18" charset="0"/>
                <a:cs typeface="Calibri" pitchFamily="34" charset="0"/>
              </a:rPr>
              <a:t>VINEET</a:t>
            </a:r>
            <a:r>
              <a:rPr lang="en-US" sz="6000" b="1" dirty="0" smtClean="0">
                <a:solidFill>
                  <a:schemeClr val="tx1"/>
                </a:solidFill>
                <a:latin typeface="Cambria" pitchFamily="18" charset="0"/>
                <a:cs typeface="Calibri" pitchFamily="34" charset="0"/>
              </a:rPr>
              <a:t> </a:t>
            </a:r>
            <a:r>
              <a:rPr lang="en-US" sz="7000" b="1" dirty="0" smtClean="0">
                <a:solidFill>
                  <a:schemeClr val="tx1"/>
                </a:solidFill>
                <a:latin typeface="Cambria" pitchFamily="18" charset="0"/>
                <a:cs typeface="Calibri" pitchFamily="34" charset="0"/>
              </a:rPr>
              <a:t>BHATIA</a:t>
            </a:r>
          </a:p>
          <a:p>
            <a:pPr lvl="0" algn="l">
              <a:defRPr/>
            </a:pPr>
            <a:r>
              <a:rPr lang="en-US" sz="4500" b="1" dirty="0" smtClean="0">
                <a:solidFill>
                  <a:schemeClr val="tx1"/>
                </a:solidFill>
                <a:latin typeface="Cambria" pitchFamily="18" charset="0"/>
                <a:cs typeface="Calibri" pitchFamily="34" charset="0"/>
              </a:rPr>
              <a:t>                         </a:t>
            </a:r>
            <a:r>
              <a:rPr lang="en-US" sz="4000" b="1" dirty="0" smtClean="0">
                <a:solidFill>
                  <a:schemeClr val="tx1"/>
                </a:solidFill>
                <a:latin typeface="Cambria" pitchFamily="18" charset="0"/>
                <a:cs typeface="Calibri" pitchFamily="34" charset="0"/>
              </a:rPr>
              <a:t>     Advocate</a:t>
            </a:r>
          </a:p>
          <a:p>
            <a:pPr lvl="0" algn="l">
              <a:defRPr/>
            </a:pPr>
            <a:endParaRPr lang="en-US" sz="2800" dirty="0" smtClean="0">
              <a:solidFill>
                <a:schemeClr val="tx1"/>
              </a:solidFill>
              <a:latin typeface="Cambria" pitchFamily="18" charset="0"/>
              <a:cs typeface="Calibri" pitchFamily="34" charset="0"/>
            </a:endParaRPr>
          </a:p>
          <a:p>
            <a:pPr lvl="0" algn="l">
              <a:defRPr/>
            </a:pPr>
            <a:endParaRPr lang="en-US" sz="2800" dirty="0" smtClean="0">
              <a:solidFill>
                <a:schemeClr val="tx2"/>
              </a:solidFill>
              <a:cs typeface="Calibri" pitchFamily="34" charset="0"/>
            </a:endParaRPr>
          </a:p>
          <a:p>
            <a:endParaRPr lang="en-IN" dirty="0" smtClean="0"/>
          </a:p>
          <a:p>
            <a:pPr algn="l"/>
            <a:r>
              <a:rPr lang="en-IN" sz="4000" b="1" dirty="0" smtClean="0">
                <a:solidFill>
                  <a:schemeClr val="tx1"/>
                </a:solidFill>
              </a:rPr>
              <a:t>N-144, Greater </a:t>
            </a:r>
            <a:r>
              <a:rPr lang="en-IN" sz="4000" b="1" dirty="0" err="1" smtClean="0">
                <a:solidFill>
                  <a:schemeClr val="tx1"/>
                </a:solidFill>
              </a:rPr>
              <a:t>Kailash</a:t>
            </a:r>
            <a:r>
              <a:rPr lang="en-IN" sz="4000" b="1" dirty="0" smtClean="0">
                <a:solidFill>
                  <a:schemeClr val="tx1"/>
                </a:solidFill>
              </a:rPr>
              <a:t>-I</a:t>
            </a:r>
          </a:p>
          <a:p>
            <a:pPr algn="l"/>
            <a:r>
              <a:rPr lang="en-IN" sz="4000" b="1" dirty="0" smtClean="0">
                <a:solidFill>
                  <a:schemeClr val="tx1"/>
                </a:solidFill>
              </a:rPr>
              <a:t>New Delhi -110048</a:t>
            </a:r>
          </a:p>
          <a:p>
            <a:pPr algn="l"/>
            <a:r>
              <a:rPr lang="en-IN" sz="4000" b="1" dirty="0" smtClean="0">
                <a:solidFill>
                  <a:schemeClr val="tx1"/>
                </a:solidFill>
              </a:rPr>
              <a:t>Ph: 46536490, 29241260</a:t>
            </a:r>
          </a:p>
          <a:p>
            <a:pPr algn="l"/>
            <a:r>
              <a:rPr lang="en-IN" sz="4000" b="1" dirty="0" smtClean="0">
                <a:solidFill>
                  <a:schemeClr val="tx1"/>
                </a:solidFill>
              </a:rPr>
              <a:t>98-110-81159</a:t>
            </a:r>
          </a:p>
          <a:p>
            <a:pPr algn="l"/>
            <a:r>
              <a:rPr lang="en-IN" sz="4000" b="1" dirty="0" smtClean="0">
                <a:solidFill>
                  <a:schemeClr val="tx1"/>
                </a:solidFill>
              </a:rPr>
              <a:t>bhatiav68@rediffmail.com</a:t>
            </a:r>
          </a:p>
          <a:p>
            <a:endParaRPr lang="en-IN" sz="3500" dirty="0"/>
          </a:p>
        </p:txBody>
      </p:sp>
      <p:pic>
        <p:nvPicPr>
          <p:cNvPr id="4" name="Picture 2" descr="C:\Users\vineet\Desktop\Slide2.png"/>
          <p:cNvPicPr>
            <a:picLocks noChangeAspect="1" noChangeArrowheads="1"/>
          </p:cNvPicPr>
          <p:nvPr/>
        </p:nvPicPr>
        <p:blipFill>
          <a:blip r:embed="rId2"/>
          <a:srcRect l="1562" t="8478" r="2343" b="6725"/>
          <a:stretch>
            <a:fillRect/>
          </a:stretch>
        </p:blipFill>
        <p:spPr bwMode="auto">
          <a:xfrm>
            <a:off x="0" y="0"/>
            <a:ext cx="9144000" cy="1428760"/>
          </a:xfrm>
          <a:prstGeom prst="rect">
            <a:avLst/>
          </a:prstGeom>
          <a:noFill/>
        </p:spPr>
      </p:pic>
      <p:pic>
        <p:nvPicPr>
          <p:cNvPr id="5" name="Picture 4" descr="Logo"/>
          <p:cNvPicPr/>
          <p:nvPr/>
        </p:nvPicPr>
        <p:blipFill>
          <a:blip r:embed="rId3">
            <a:grayscl/>
          </a:blip>
          <a:stretch>
            <a:fillRect/>
          </a:stretch>
        </p:blipFill>
        <p:spPr bwMode="auto">
          <a:xfrm>
            <a:off x="5638800" y="4876800"/>
            <a:ext cx="2590800" cy="499873"/>
          </a:xfrm>
          <a:prstGeom prst="rect">
            <a:avLst/>
          </a:prstGeom>
          <a:gradFill>
            <a:gsLst>
              <a:gs pos="0">
                <a:srgbClr val="FFEFD1"/>
              </a:gs>
              <a:gs pos="0">
                <a:srgbClr val="FFEFD1"/>
              </a:gs>
              <a:gs pos="64999">
                <a:srgbClr val="F0EBD5"/>
              </a:gs>
              <a:gs pos="100000">
                <a:srgbClr val="D1C39F"/>
              </a:gs>
            </a:gsLst>
            <a:lin ang="18900000" scaled="0"/>
          </a:gradFill>
          <a:ln>
            <a:noFill/>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71600"/>
          </a:xfrm>
          <a:solidFill>
            <a:schemeClr val="tx2">
              <a:lumMod val="20000"/>
              <a:lumOff val="80000"/>
            </a:schemeClr>
          </a:solidFill>
        </p:spPr>
        <p:txBody>
          <a:bodyPr>
            <a:normAutofit/>
          </a:bodyPr>
          <a:lstStyle/>
          <a:p>
            <a:r>
              <a:rPr lang="en-US" sz="3200" b="1" u="sng" dirty="0" smtClean="0">
                <a:latin typeface="Castellar" pitchFamily="18" charset="0"/>
              </a:rPr>
              <a:t>Practical problems in case of t-2</a:t>
            </a:r>
            <a:endParaRPr lang="en-IN" sz="3200" b="1" u="sng" dirty="0">
              <a:latin typeface="Castellar" pitchFamily="18" charset="0"/>
            </a:endParaRPr>
          </a:p>
        </p:txBody>
      </p:sp>
      <p:sp>
        <p:nvSpPr>
          <p:cNvPr id="3" name="Content Placeholder 2"/>
          <p:cNvSpPr>
            <a:spLocks noGrp="1"/>
          </p:cNvSpPr>
          <p:nvPr>
            <p:ph idx="1"/>
          </p:nvPr>
        </p:nvSpPr>
        <p:spPr>
          <a:xfrm>
            <a:off x="457200" y="1600201"/>
            <a:ext cx="8229600" cy="4800599"/>
          </a:xfrm>
        </p:spPr>
        <p:txBody>
          <a:bodyPr>
            <a:normAutofit fontScale="92500" lnSpcReduction="20000"/>
          </a:bodyPr>
          <a:lstStyle/>
          <a:p>
            <a:pPr algn="just">
              <a:buFont typeface="Wingdings" pitchFamily="2" charset="2"/>
              <a:buChar char="Ø"/>
            </a:pPr>
            <a:r>
              <a:rPr lang="en-US" sz="2400" dirty="0" smtClean="0">
                <a:latin typeface="Cambria" pitchFamily="18" charset="0"/>
              </a:rPr>
              <a:t>WHERE PURCHASES ARE FROM NEARBY STATES/NCR OF DELHI</a:t>
            </a:r>
          </a:p>
          <a:p>
            <a:pPr algn="just">
              <a:buNone/>
            </a:pPr>
            <a:r>
              <a:rPr lang="en-US" sz="2400" dirty="0" smtClean="0">
                <a:latin typeface="Cambria" pitchFamily="18" charset="0"/>
              </a:rPr>
              <a:t> </a:t>
            </a:r>
          </a:p>
          <a:p>
            <a:pPr algn="just">
              <a:buFont typeface="Wingdings" pitchFamily="2" charset="2"/>
              <a:buChar char="Ø"/>
            </a:pPr>
            <a:r>
              <a:rPr lang="en-US" sz="2400" dirty="0" smtClean="0">
                <a:latin typeface="Cambria" pitchFamily="18" charset="0"/>
              </a:rPr>
              <a:t>WHERE DELIVERY IS BY TEMPO OR PERSONAL VEHICLE OF THE BUYER/SELLER</a:t>
            </a:r>
          </a:p>
          <a:p>
            <a:pPr algn="just">
              <a:buNone/>
            </a:pPr>
            <a:endParaRPr lang="en-US" sz="2400" dirty="0" smtClean="0">
              <a:latin typeface="Cambria" pitchFamily="18" charset="0"/>
            </a:endParaRPr>
          </a:p>
          <a:p>
            <a:pPr algn="just">
              <a:buFont typeface="Wingdings" pitchFamily="2" charset="2"/>
              <a:buChar char="Ø"/>
            </a:pPr>
            <a:r>
              <a:rPr lang="en-US" sz="2400" dirty="0" smtClean="0">
                <a:latin typeface="Cambria" pitchFamily="18" charset="0"/>
              </a:rPr>
              <a:t>IN CASE OF DELIVERY BY HAND IN RESPECT OF HIGH VALUE GOODS LIKE BULLION, DIAMONDS ETC.</a:t>
            </a:r>
          </a:p>
          <a:p>
            <a:pPr algn="just">
              <a:buNone/>
            </a:pPr>
            <a:endParaRPr lang="en-US" sz="2400" dirty="0" smtClean="0">
              <a:latin typeface="Cambria" pitchFamily="18" charset="0"/>
            </a:endParaRPr>
          </a:p>
          <a:p>
            <a:pPr algn="just">
              <a:buFont typeface="Wingdings" pitchFamily="2" charset="2"/>
              <a:buChar char="Ø"/>
            </a:pPr>
            <a:r>
              <a:rPr lang="en-US" sz="2400" dirty="0" smtClean="0">
                <a:latin typeface="Cambria" pitchFamily="18" charset="0"/>
              </a:rPr>
              <a:t>IN CASE OF IMPORTS….. (WHAT PARTICULARS ARE TO BE FURNISHED)</a:t>
            </a:r>
          </a:p>
          <a:p>
            <a:pPr algn="just">
              <a:buNone/>
            </a:pPr>
            <a:endParaRPr lang="en-US" sz="2400" dirty="0" smtClean="0">
              <a:latin typeface="Cambria" pitchFamily="18" charset="0"/>
            </a:endParaRPr>
          </a:p>
          <a:p>
            <a:pPr algn="just">
              <a:buFont typeface="Wingdings" pitchFamily="2" charset="2"/>
              <a:buChar char="Ø"/>
            </a:pPr>
            <a:r>
              <a:rPr lang="en-US" sz="2400" dirty="0" smtClean="0">
                <a:latin typeface="Cambria" pitchFamily="18" charset="0"/>
              </a:rPr>
              <a:t>IN CASE OF PURCHASES OF INTANGIBLES VIZ. PATENTS/TRADEMARKS/COPYRIGHTS.</a:t>
            </a:r>
          </a:p>
          <a:p>
            <a:pPr algn="just">
              <a:buFont typeface="Wingdings" pitchFamily="2" charset="2"/>
              <a:buChar char="Ø"/>
            </a:pPr>
            <a:endParaRPr lang="en-IN" sz="2400" dirty="0">
              <a:latin typeface="Cambria" pitchFamily="18" charset="0"/>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10</a:t>
            </a:fld>
            <a:endParaRPr lang="en-US"/>
          </a:p>
        </p:txBody>
      </p:sp>
      <p:sp>
        <p:nvSpPr>
          <p:cNvPr id="6" name="Footer Placeholder 5"/>
          <p:cNvSpPr>
            <a:spLocks noGrp="1"/>
          </p:cNvSpPr>
          <p:nvPr>
            <p:ph type="ftr" sz="quarter" idx="11"/>
          </p:nvPr>
        </p:nvSpPr>
        <p:spPr/>
        <p:txBody>
          <a:bodyPr/>
          <a:lstStyle/>
          <a:p>
            <a:r>
              <a:rPr lang="fr-FR" smtClean="0"/>
              <a:t>Recent Amendments l  Delhi VAT        </a:t>
            </a:r>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solidFill>
            <a:schemeClr val="tx2">
              <a:lumMod val="20000"/>
              <a:lumOff val="80000"/>
            </a:schemeClr>
          </a:solidFill>
        </p:spPr>
        <p:txBody>
          <a:bodyPr>
            <a:normAutofit/>
          </a:bodyPr>
          <a:lstStyle/>
          <a:p>
            <a:r>
              <a:rPr lang="en-US" sz="3200" b="1" u="sng" dirty="0" smtClean="0">
                <a:latin typeface="Castellar" pitchFamily="18" charset="0"/>
              </a:rPr>
              <a:t>Practical problems in case of t-2</a:t>
            </a:r>
            <a:endParaRPr lang="en-IN" sz="3200" dirty="0"/>
          </a:p>
        </p:txBody>
      </p:sp>
      <p:sp>
        <p:nvSpPr>
          <p:cNvPr id="3" name="Content Placeholder 2"/>
          <p:cNvSpPr>
            <a:spLocks noGrp="1"/>
          </p:cNvSpPr>
          <p:nvPr>
            <p:ph idx="1"/>
          </p:nvPr>
        </p:nvSpPr>
        <p:spPr/>
        <p:txBody>
          <a:bodyPr>
            <a:normAutofit fontScale="92500" lnSpcReduction="10000"/>
          </a:bodyPr>
          <a:lstStyle/>
          <a:p>
            <a:pPr>
              <a:buFont typeface="Wingdings" pitchFamily="2" charset="2"/>
              <a:buChar char="Ø"/>
            </a:pPr>
            <a:r>
              <a:rPr lang="en-US" b="1" u="sng" dirty="0" smtClean="0">
                <a:latin typeface="Cambria" pitchFamily="18" charset="0"/>
              </a:rPr>
              <a:t>IN CASE OF E-1/E-2 SALES</a:t>
            </a:r>
          </a:p>
          <a:p>
            <a:pPr>
              <a:buNone/>
            </a:pPr>
            <a:endParaRPr lang="en-US" dirty="0" smtClean="0">
              <a:latin typeface="Cambria" pitchFamily="18" charset="0"/>
            </a:endParaRPr>
          </a:p>
          <a:p>
            <a:pPr>
              <a:buNone/>
            </a:pPr>
            <a:endParaRPr lang="en-US" dirty="0" smtClean="0">
              <a:latin typeface="Cambria" pitchFamily="18" charset="0"/>
            </a:endParaRPr>
          </a:p>
          <a:p>
            <a:pPr>
              <a:buNone/>
            </a:pPr>
            <a:endParaRPr lang="en-US" dirty="0" smtClean="0">
              <a:latin typeface="Cambria" pitchFamily="18" charset="0"/>
            </a:endParaRPr>
          </a:p>
          <a:p>
            <a:pPr>
              <a:buNone/>
            </a:pPr>
            <a:endParaRPr lang="en-US" dirty="0" smtClean="0">
              <a:latin typeface="Cambria" pitchFamily="18" charset="0"/>
            </a:endParaRPr>
          </a:p>
          <a:p>
            <a:pPr>
              <a:buNone/>
            </a:pPr>
            <a:endParaRPr lang="en-US" dirty="0" smtClean="0">
              <a:latin typeface="Cambria" pitchFamily="18" charset="0"/>
            </a:endParaRPr>
          </a:p>
          <a:p>
            <a:pPr>
              <a:buFont typeface="Wingdings" pitchFamily="2" charset="2"/>
              <a:buChar char="Ø"/>
            </a:pPr>
            <a:endParaRPr lang="en-US" dirty="0" smtClean="0">
              <a:latin typeface="Cambria" pitchFamily="18" charset="0"/>
            </a:endParaRPr>
          </a:p>
          <a:p>
            <a:pPr>
              <a:buFont typeface="Wingdings" pitchFamily="2" charset="2"/>
              <a:buChar char="Ø"/>
            </a:pPr>
            <a:r>
              <a:rPr lang="en-US" dirty="0" smtClean="0">
                <a:latin typeface="Cambria" pitchFamily="18" charset="0"/>
              </a:rPr>
              <a:t>WHERE THE GOODS NEVER PHYSICALLY REACH DELHI.</a:t>
            </a:r>
            <a:endParaRPr lang="en-IN" dirty="0">
              <a:latin typeface="Cambria" pitchFamily="18" charset="0"/>
            </a:endParaRPr>
          </a:p>
        </p:txBody>
      </p:sp>
      <p:sp>
        <p:nvSpPr>
          <p:cNvPr id="4" name="Rectangle 3"/>
          <p:cNvSpPr/>
          <p:nvPr/>
        </p:nvSpPr>
        <p:spPr>
          <a:xfrm>
            <a:off x="3962400" y="2438400"/>
            <a:ext cx="1143000" cy="762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A IN U.P.</a:t>
            </a:r>
            <a:endParaRPr lang="en-IN" dirty="0"/>
          </a:p>
        </p:txBody>
      </p:sp>
      <p:sp>
        <p:nvSpPr>
          <p:cNvPr id="6" name="Rectangle 5"/>
          <p:cNvSpPr/>
          <p:nvPr/>
        </p:nvSpPr>
        <p:spPr>
          <a:xfrm>
            <a:off x="1905000" y="4114800"/>
            <a:ext cx="12192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 IN DELHI</a:t>
            </a:r>
            <a:endParaRPr lang="en-IN" dirty="0"/>
          </a:p>
        </p:txBody>
      </p:sp>
      <p:sp>
        <p:nvSpPr>
          <p:cNvPr id="7" name="Rectangle 6"/>
          <p:cNvSpPr/>
          <p:nvPr/>
        </p:nvSpPr>
        <p:spPr>
          <a:xfrm>
            <a:off x="6019800" y="4038600"/>
            <a:ext cx="11430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 IN UTTARAKHAND</a:t>
            </a:r>
            <a:endParaRPr lang="en-IN" dirty="0"/>
          </a:p>
        </p:txBody>
      </p:sp>
      <p:cxnSp>
        <p:nvCxnSpPr>
          <p:cNvPr id="12" name="Straight Arrow Connector 11"/>
          <p:cNvCxnSpPr/>
          <p:nvPr/>
        </p:nvCxnSpPr>
        <p:spPr>
          <a:xfrm rot="10800000" flipV="1">
            <a:off x="2819400" y="3352800"/>
            <a:ext cx="1600200" cy="609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4495800" y="3352800"/>
            <a:ext cx="1676400" cy="533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 name="Slide Number Placeholder 8"/>
          <p:cNvSpPr>
            <a:spLocks noGrp="1"/>
          </p:cNvSpPr>
          <p:nvPr>
            <p:ph type="sldNum" sz="quarter" idx="12"/>
          </p:nvPr>
        </p:nvSpPr>
        <p:spPr/>
        <p:txBody>
          <a:bodyPr/>
          <a:lstStyle/>
          <a:p>
            <a:fld id="{B6F15528-21DE-4FAA-801E-634DDDAF4B2B}" type="slidenum">
              <a:rPr lang="en-US" smtClean="0"/>
              <a:pPr/>
              <a:t>11</a:t>
            </a:fld>
            <a:endParaRPr lang="en-US"/>
          </a:p>
        </p:txBody>
      </p:sp>
      <p:sp>
        <p:nvSpPr>
          <p:cNvPr id="11" name="Footer Placeholder 10"/>
          <p:cNvSpPr>
            <a:spLocks noGrp="1"/>
          </p:cNvSpPr>
          <p:nvPr>
            <p:ph type="ftr" sz="quarter" idx="11"/>
          </p:nvPr>
        </p:nvSpPr>
        <p:spPr/>
        <p:txBody>
          <a:bodyPr/>
          <a:lstStyle/>
          <a:p>
            <a:r>
              <a:rPr lang="fr-FR" smtClean="0"/>
              <a:t>Recent Amendments l  Delhi VAT        </a:t>
            </a:r>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u="sng" dirty="0" smtClean="0">
                <a:latin typeface="Castellar" pitchFamily="18" charset="0"/>
              </a:rPr>
              <a:t>Practical problems in case of t-2</a:t>
            </a:r>
            <a:endParaRPr lang="en-IN" sz="3200" dirty="0"/>
          </a:p>
        </p:txBody>
      </p:sp>
      <p:sp>
        <p:nvSpPr>
          <p:cNvPr id="3" name="Content Placeholder 2"/>
          <p:cNvSpPr>
            <a:spLocks noGrp="1"/>
          </p:cNvSpPr>
          <p:nvPr>
            <p:ph idx="1"/>
          </p:nvPr>
        </p:nvSpPr>
        <p:spPr/>
        <p:txBody>
          <a:bodyPr>
            <a:normAutofit fontScale="92500" lnSpcReduction="10000"/>
          </a:bodyPr>
          <a:lstStyle/>
          <a:p>
            <a:pPr algn="just">
              <a:buFont typeface="Wingdings" pitchFamily="2" charset="2"/>
              <a:buChar char="Ø"/>
            </a:pPr>
            <a:r>
              <a:rPr lang="en-US" dirty="0" smtClean="0">
                <a:latin typeface="Cambria" pitchFamily="18" charset="0"/>
              </a:rPr>
              <a:t>IN CASE OF SEGREGATED SUPPLY AGAINST</a:t>
            </a:r>
          </a:p>
          <a:p>
            <a:pPr algn="just">
              <a:buNone/>
            </a:pPr>
            <a:r>
              <a:rPr lang="en-US" dirty="0" smtClean="0">
                <a:latin typeface="Cambria" pitchFamily="18" charset="0"/>
              </a:rPr>
              <a:t> 	E-1/E-2. 				</a:t>
            </a:r>
          </a:p>
          <a:p>
            <a:pPr algn="just">
              <a:buNone/>
            </a:pPr>
            <a:endParaRPr lang="en-US" dirty="0" smtClean="0">
              <a:latin typeface="Cambria" pitchFamily="18" charset="0"/>
            </a:endParaRPr>
          </a:p>
          <a:p>
            <a:pPr algn="just">
              <a:buNone/>
            </a:pPr>
            <a:endParaRPr lang="en-US" dirty="0" smtClean="0">
              <a:latin typeface="Cambria" pitchFamily="18" charset="0"/>
            </a:endParaRPr>
          </a:p>
          <a:p>
            <a:pPr algn="just">
              <a:buNone/>
            </a:pPr>
            <a:endParaRPr lang="en-US" dirty="0" smtClean="0">
              <a:latin typeface="Cambria" pitchFamily="18" charset="0"/>
            </a:endParaRPr>
          </a:p>
          <a:p>
            <a:pPr algn="just">
              <a:buNone/>
            </a:pPr>
            <a:endParaRPr lang="en-US" dirty="0" smtClean="0">
              <a:latin typeface="Cambria" pitchFamily="18" charset="0"/>
            </a:endParaRPr>
          </a:p>
          <a:p>
            <a:pPr algn="just">
              <a:buNone/>
            </a:pPr>
            <a:endParaRPr lang="en-US" dirty="0" smtClean="0">
              <a:latin typeface="Cambria" pitchFamily="18" charset="0"/>
            </a:endParaRPr>
          </a:p>
          <a:p>
            <a:pPr algn="just">
              <a:buFont typeface="Wingdings" pitchFamily="2" charset="2"/>
              <a:buChar char="Ø"/>
            </a:pPr>
            <a:r>
              <a:rPr lang="en-US" dirty="0" smtClean="0">
                <a:latin typeface="Cambria" pitchFamily="18" charset="0"/>
              </a:rPr>
              <a:t>REVISION OF T-2/ FURNISHING OF REVISED T-2.</a:t>
            </a:r>
            <a:endParaRPr lang="en-IN" dirty="0">
              <a:latin typeface="Cambria" pitchFamily="18" charset="0"/>
            </a:endParaRPr>
          </a:p>
        </p:txBody>
      </p:sp>
      <p:sp>
        <p:nvSpPr>
          <p:cNvPr id="4" name="Rectangle 3"/>
          <p:cNvSpPr/>
          <p:nvPr/>
        </p:nvSpPr>
        <p:spPr>
          <a:xfrm>
            <a:off x="1143000" y="3200400"/>
            <a:ext cx="1447800" cy="68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A IN MADRAS</a:t>
            </a:r>
            <a:endParaRPr lang="en-IN" dirty="0"/>
          </a:p>
        </p:txBody>
      </p:sp>
      <p:sp>
        <p:nvSpPr>
          <p:cNvPr id="5" name="Rectangle 4"/>
          <p:cNvSpPr/>
          <p:nvPr/>
        </p:nvSpPr>
        <p:spPr>
          <a:xfrm>
            <a:off x="3962400" y="3124200"/>
            <a:ext cx="1295400" cy="762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 IN DELHI</a:t>
            </a:r>
            <a:endParaRPr lang="en-IN" dirty="0"/>
          </a:p>
        </p:txBody>
      </p:sp>
      <p:sp>
        <p:nvSpPr>
          <p:cNvPr id="6" name="Rectangle 5"/>
          <p:cNvSpPr/>
          <p:nvPr/>
        </p:nvSpPr>
        <p:spPr>
          <a:xfrm>
            <a:off x="6400800" y="2209800"/>
            <a:ext cx="14478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 IN HARYANA</a:t>
            </a:r>
            <a:endParaRPr lang="en-IN" dirty="0"/>
          </a:p>
        </p:txBody>
      </p:sp>
      <p:sp>
        <p:nvSpPr>
          <p:cNvPr id="7" name="Rectangle 6"/>
          <p:cNvSpPr/>
          <p:nvPr/>
        </p:nvSpPr>
        <p:spPr>
          <a:xfrm>
            <a:off x="6400800" y="3048000"/>
            <a:ext cx="14478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D IN DELHI</a:t>
            </a:r>
            <a:endParaRPr lang="en-IN" dirty="0"/>
          </a:p>
        </p:txBody>
      </p:sp>
      <p:sp>
        <p:nvSpPr>
          <p:cNvPr id="8" name="Rectangle 7"/>
          <p:cNvSpPr/>
          <p:nvPr/>
        </p:nvSpPr>
        <p:spPr>
          <a:xfrm>
            <a:off x="6400800" y="4038600"/>
            <a:ext cx="14478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 IN DELHI</a:t>
            </a:r>
            <a:endParaRPr lang="en-IN" dirty="0"/>
          </a:p>
        </p:txBody>
      </p:sp>
      <p:sp>
        <p:nvSpPr>
          <p:cNvPr id="9" name="Notched Right Arrow 8"/>
          <p:cNvSpPr/>
          <p:nvPr/>
        </p:nvSpPr>
        <p:spPr>
          <a:xfrm>
            <a:off x="2819400" y="3276600"/>
            <a:ext cx="1066800" cy="38100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500 BAGS</a:t>
            </a:r>
            <a:endParaRPr lang="en-IN" sz="1200" dirty="0"/>
          </a:p>
        </p:txBody>
      </p:sp>
      <p:cxnSp>
        <p:nvCxnSpPr>
          <p:cNvPr id="12" name="Straight Arrow Connector 11"/>
          <p:cNvCxnSpPr/>
          <p:nvPr/>
        </p:nvCxnSpPr>
        <p:spPr>
          <a:xfrm flipV="1">
            <a:off x="5334000" y="2743200"/>
            <a:ext cx="838200" cy="457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5334000" y="3352800"/>
            <a:ext cx="9144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5334000" y="3581400"/>
            <a:ext cx="914400"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Slide Number Placeholder 12"/>
          <p:cNvSpPr>
            <a:spLocks noGrp="1"/>
          </p:cNvSpPr>
          <p:nvPr>
            <p:ph type="sldNum" sz="quarter" idx="12"/>
          </p:nvPr>
        </p:nvSpPr>
        <p:spPr/>
        <p:txBody>
          <a:bodyPr/>
          <a:lstStyle/>
          <a:p>
            <a:fld id="{B6F15528-21DE-4FAA-801E-634DDDAF4B2B}" type="slidenum">
              <a:rPr lang="en-US" smtClean="0"/>
              <a:pPr/>
              <a:t>12</a:t>
            </a:fld>
            <a:endParaRPr lang="en-US"/>
          </a:p>
        </p:txBody>
      </p:sp>
      <p:sp>
        <p:nvSpPr>
          <p:cNvPr id="15" name="Footer Placeholder 14"/>
          <p:cNvSpPr>
            <a:spLocks noGrp="1"/>
          </p:cNvSpPr>
          <p:nvPr>
            <p:ph type="ftr" sz="quarter" idx="11"/>
          </p:nvPr>
        </p:nvSpPr>
        <p:spPr/>
        <p:txBody>
          <a:bodyPr/>
          <a:lstStyle/>
          <a:p>
            <a:r>
              <a:rPr lang="fr-FR" smtClean="0"/>
              <a:t>Recent Amendments l  Delhi VAT        </a:t>
            </a:r>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202362"/>
          </a:xfrm>
        </p:spPr>
        <p:txBody>
          <a:bodyPr/>
          <a:lstStyle/>
          <a:p>
            <a:r>
              <a:rPr lang="en-IN" dirty="0" smtClean="0">
                <a:latin typeface="Cambria" pitchFamily="18" charset="0"/>
              </a:rPr>
              <a:t>Vide </a:t>
            </a:r>
            <a:r>
              <a:rPr lang="en-IN" dirty="0" smtClean="0">
                <a:latin typeface="Cambria" pitchFamily="18" charset="0"/>
              </a:rPr>
              <a:t>Notification </a:t>
            </a:r>
            <a:r>
              <a:rPr lang="en-IN" dirty="0" smtClean="0">
                <a:latin typeface="Cambria" pitchFamily="18" charset="0"/>
              </a:rPr>
              <a:t>No. F.7(433</a:t>
            </a:r>
            <a:r>
              <a:rPr lang="en-IN" smtClean="0">
                <a:latin typeface="Cambria" pitchFamily="18" charset="0"/>
              </a:rPr>
              <a:t>)/</a:t>
            </a:r>
            <a:r>
              <a:rPr lang="en-IN" sz="4000" smtClean="0">
                <a:latin typeface="Cambria" pitchFamily="18" charset="0"/>
              </a:rPr>
              <a:t>Policy-II/VAT/2012/767-777 </a:t>
            </a:r>
            <a:r>
              <a:rPr lang="en-IN" dirty="0" smtClean="0">
                <a:latin typeface="Cambria" pitchFamily="18" charset="0"/>
              </a:rPr>
              <a:t>Dated</a:t>
            </a:r>
            <a:r>
              <a:rPr lang="en-IN" smtClean="0">
                <a:latin typeface="Cambria" pitchFamily="18" charset="0"/>
              </a:rPr>
              <a:t>: </a:t>
            </a:r>
            <a:r>
              <a:rPr lang="en-IN" smtClean="0">
                <a:latin typeface="Cambria" pitchFamily="18" charset="0"/>
              </a:rPr>
              <a:t>12</a:t>
            </a:r>
            <a:r>
              <a:rPr lang="en-IN" smtClean="0">
                <a:latin typeface="Cambria" pitchFamily="18" charset="0"/>
              </a:rPr>
              <a:t>.10.12</a:t>
            </a:r>
            <a:r>
              <a:rPr lang="en-IN" dirty="0" smtClean="0">
                <a:latin typeface="Cambria" pitchFamily="18" charset="0"/>
              </a:rPr>
              <a:t/>
            </a:r>
            <a:br>
              <a:rPr lang="en-IN" dirty="0" smtClean="0">
                <a:latin typeface="Cambria" pitchFamily="18" charset="0"/>
              </a:rPr>
            </a:br>
            <a:r>
              <a:rPr lang="en-IN" dirty="0" smtClean="0">
                <a:latin typeface="Cambria" pitchFamily="18" charset="0"/>
              </a:rPr>
              <a:t>the date from which T-2 shall come into force has been notified as                                      </a:t>
            </a:r>
            <a:r>
              <a:rPr lang="en-IN" smtClean="0">
                <a:latin typeface="Cambria" pitchFamily="18" charset="0"/>
              </a:rPr>
              <a:t/>
            </a:r>
            <a:br>
              <a:rPr lang="en-IN" smtClean="0">
                <a:latin typeface="Cambria" pitchFamily="18" charset="0"/>
              </a:rPr>
            </a:br>
            <a:r>
              <a:rPr lang="en-IN" b="1" dirty="0" smtClean="0">
                <a:latin typeface="Cambria" pitchFamily="18" charset="0"/>
              </a:rPr>
              <a:t>2</a:t>
            </a:r>
            <a:r>
              <a:rPr lang="en-IN" b="1" smtClean="0">
                <a:latin typeface="Cambria" pitchFamily="18" charset="0"/>
              </a:rPr>
              <a:t>5-10-2012  </a:t>
            </a:r>
            <a:r>
              <a:rPr lang="en-IN" dirty="0" smtClean="0">
                <a:latin typeface="Cambria" pitchFamily="18" charset="0"/>
              </a:rPr>
              <a:t/>
            </a:r>
            <a:br>
              <a:rPr lang="en-IN" dirty="0" smtClean="0">
                <a:latin typeface="Cambria" pitchFamily="18" charset="0"/>
              </a:rPr>
            </a:br>
            <a:endParaRPr lang="en-IN" dirty="0">
              <a:latin typeface="Cambria" pitchFamily="18" charset="0"/>
            </a:endParaRPr>
          </a:p>
        </p:txBody>
      </p:sp>
      <p:sp>
        <p:nvSpPr>
          <p:cNvPr id="3" name="Slide Number Placeholder 2"/>
          <p:cNvSpPr>
            <a:spLocks noGrp="1"/>
          </p:cNvSpPr>
          <p:nvPr>
            <p:ph type="sldNum" sz="quarter" idx="12"/>
          </p:nvPr>
        </p:nvSpPr>
        <p:spPr/>
        <p:txBody>
          <a:bodyPr/>
          <a:lstStyle/>
          <a:p>
            <a:fld id="{B6F15528-21DE-4FAA-801E-634DDDAF4B2B}" type="slidenum">
              <a:rPr lang="en-US" smtClean="0"/>
              <a:pPr/>
              <a:t>13</a:t>
            </a:fld>
            <a:endParaRPr lang="en-US"/>
          </a:p>
        </p:txBody>
      </p:sp>
      <p:sp>
        <p:nvSpPr>
          <p:cNvPr id="5" name="Footer Placeholder 4"/>
          <p:cNvSpPr>
            <a:spLocks noGrp="1"/>
          </p:cNvSpPr>
          <p:nvPr>
            <p:ph type="ftr" sz="quarter" idx="11"/>
          </p:nvPr>
        </p:nvSpPr>
        <p:spPr/>
        <p:txBody>
          <a:bodyPr/>
          <a:lstStyle/>
          <a:p>
            <a:r>
              <a:rPr lang="fr-FR" smtClean="0"/>
              <a:t>Recent Amendments l  Delhi VAT        </a:t>
            </a:r>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solidFill>
            <a:schemeClr val="tx2">
              <a:lumMod val="20000"/>
              <a:lumOff val="80000"/>
            </a:schemeClr>
          </a:solidFill>
        </p:spPr>
        <p:txBody>
          <a:bodyPr>
            <a:normAutofit/>
          </a:bodyPr>
          <a:lstStyle/>
          <a:p>
            <a:r>
              <a:rPr lang="en-US" sz="3200" b="1" u="sng" dirty="0" smtClean="0">
                <a:latin typeface="Castellar" pitchFamily="18" charset="0"/>
              </a:rPr>
              <a:t>CONSEQUENCES OF NON-FILING/ WRONG FILING OF T-2</a:t>
            </a:r>
            <a:endParaRPr lang="en-IN" sz="3200" b="1" u="sng" dirty="0">
              <a:latin typeface="Castellar" pitchFamily="18" charset="0"/>
            </a:endParaRPr>
          </a:p>
        </p:txBody>
      </p:sp>
      <p:sp>
        <p:nvSpPr>
          <p:cNvPr id="3" name="Content Placeholder 2"/>
          <p:cNvSpPr>
            <a:spLocks noGrp="1"/>
          </p:cNvSpPr>
          <p:nvPr>
            <p:ph idx="1"/>
          </p:nvPr>
        </p:nvSpPr>
        <p:spPr/>
        <p:txBody>
          <a:bodyPr>
            <a:normAutofit fontScale="92500" lnSpcReduction="10000"/>
          </a:bodyPr>
          <a:lstStyle/>
          <a:p>
            <a:pPr algn="just"/>
            <a:r>
              <a:rPr lang="en-US" sz="3000" dirty="0" smtClean="0">
                <a:latin typeface="Cambria" pitchFamily="18" charset="0"/>
              </a:rPr>
              <a:t>SEC. 70 (5) : </a:t>
            </a:r>
            <a:r>
              <a:rPr lang="en-IN" sz="3000" dirty="0" smtClean="0">
                <a:latin typeface="Cambria" pitchFamily="18" charset="0"/>
              </a:rPr>
              <a:t>FAILURE TO COMPLY WITH A REQUIREMENT IN A NOTIFICATION MAY BE PUNISHABLE WITH </a:t>
            </a:r>
            <a:r>
              <a:rPr lang="en-IN" sz="3000" b="1" u="sng" dirty="0" smtClean="0">
                <a:latin typeface="Cambria" pitchFamily="18" charset="0"/>
              </a:rPr>
              <a:t>FINE</a:t>
            </a:r>
            <a:r>
              <a:rPr lang="en-IN" sz="3000" dirty="0" smtClean="0">
                <a:latin typeface="Cambria" pitchFamily="18" charset="0"/>
              </a:rPr>
              <a:t> PROVIDED THAT THE AMOUNT OF THE </a:t>
            </a:r>
            <a:r>
              <a:rPr lang="en-IN" sz="3000" b="1" u="sng" dirty="0" smtClean="0">
                <a:latin typeface="Cambria" pitchFamily="18" charset="0"/>
              </a:rPr>
              <a:t>FINE</a:t>
            </a:r>
            <a:r>
              <a:rPr lang="en-IN" sz="3000" dirty="0" smtClean="0">
                <a:latin typeface="Cambria" pitchFamily="18" charset="0"/>
              </a:rPr>
              <a:t> DOES NOT EXCEED </a:t>
            </a:r>
            <a:r>
              <a:rPr lang="en-IN" sz="3000" b="1" i="1" u="sng" dirty="0" smtClean="0">
                <a:latin typeface="Cambria" pitchFamily="18" charset="0"/>
              </a:rPr>
              <a:t>TEN THOUSAND</a:t>
            </a:r>
            <a:r>
              <a:rPr lang="en-IN" sz="3000" dirty="0" smtClean="0">
                <a:latin typeface="Cambria" pitchFamily="18" charset="0"/>
              </a:rPr>
              <a:t> RUPEES OR SUCH OTHER AMOUNT AS MAY BE PRESCRIBED.</a:t>
            </a:r>
          </a:p>
          <a:p>
            <a:pPr algn="just">
              <a:buNone/>
            </a:pPr>
            <a:endParaRPr lang="en-IN" sz="3000" dirty="0" smtClean="0">
              <a:latin typeface="Cambria" pitchFamily="18" charset="0"/>
            </a:endParaRPr>
          </a:p>
          <a:p>
            <a:pPr algn="just"/>
            <a:r>
              <a:rPr lang="en-US" sz="3000" dirty="0" smtClean="0">
                <a:latin typeface="Cambria" pitchFamily="18" charset="0"/>
              </a:rPr>
              <a:t>WHEREAS ‘PENALTIES’ HAS BEEN PRESCRIBED IN SEC. 86 OF DVAT ACT BUT ‘ OFFENCES AND CRIMINAL PENALTIES’ HAVE BEEN DEFINED IN SEC .89 OF DVAT ACT.</a:t>
            </a:r>
            <a:endParaRPr lang="en-IN" dirty="0">
              <a:latin typeface="Cambria" pitchFamily="18" charset="0"/>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14</a:t>
            </a:fld>
            <a:endParaRPr lang="en-US"/>
          </a:p>
        </p:txBody>
      </p:sp>
      <p:sp>
        <p:nvSpPr>
          <p:cNvPr id="6" name="Footer Placeholder 5"/>
          <p:cNvSpPr>
            <a:spLocks noGrp="1"/>
          </p:cNvSpPr>
          <p:nvPr>
            <p:ph type="ftr" sz="quarter" idx="11"/>
          </p:nvPr>
        </p:nvSpPr>
        <p:spPr/>
        <p:txBody>
          <a:bodyPr/>
          <a:lstStyle/>
          <a:p>
            <a:r>
              <a:rPr lang="fr-FR" smtClean="0"/>
              <a:t>Recent Amendments l  Delhi VAT        </a:t>
            </a:r>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54762"/>
          </a:xfrm>
        </p:spPr>
        <p:txBody>
          <a:bodyPr>
            <a:normAutofit fontScale="90000"/>
          </a:bodyPr>
          <a:lstStyle/>
          <a:p>
            <a:pPr algn="l"/>
            <a:r>
              <a:rPr lang="en-IN" b="1" dirty="0" smtClean="0"/>
              <a:t/>
            </a:r>
            <a:br>
              <a:rPr lang="en-IN" b="1" dirty="0" smtClean="0"/>
            </a:br>
            <a:r>
              <a:rPr lang="en-IN" b="1" dirty="0" smtClean="0"/>
              <a:t/>
            </a:r>
            <a:br>
              <a:rPr lang="en-IN" b="1" dirty="0" smtClean="0"/>
            </a:br>
            <a:r>
              <a:rPr lang="en-IN" b="1" dirty="0" smtClean="0"/>
              <a:t/>
            </a:r>
            <a:br>
              <a:rPr lang="en-IN" b="1" dirty="0" smtClean="0"/>
            </a:br>
            <a:r>
              <a:rPr lang="en-IN" b="1" dirty="0" smtClean="0"/>
              <a:t/>
            </a:r>
            <a:br>
              <a:rPr lang="en-IN" b="1" dirty="0" smtClean="0"/>
            </a:br>
            <a:r>
              <a:rPr lang="en-IN" b="1" dirty="0" smtClean="0"/>
              <a:t/>
            </a:r>
            <a:br>
              <a:rPr lang="en-IN" b="1" dirty="0" smtClean="0"/>
            </a:br>
            <a:r>
              <a:rPr lang="en-IN" b="1" dirty="0" smtClean="0"/>
              <a:t/>
            </a:r>
            <a:br>
              <a:rPr lang="en-IN" b="1" dirty="0" smtClean="0"/>
            </a:br>
            <a:r>
              <a:rPr lang="en-IN" sz="2700" b="1" dirty="0" smtClean="0"/>
              <a:t>89 Offences and criminal penalties</a:t>
            </a:r>
            <a:br>
              <a:rPr lang="en-IN" sz="2700" b="1" dirty="0" smtClean="0"/>
            </a:br>
            <a:r>
              <a:rPr lang="en-IN" sz="2700" b="1" dirty="0" smtClean="0"/>
              <a:t/>
            </a:r>
            <a:br>
              <a:rPr lang="en-IN" sz="2700" b="1" dirty="0" smtClean="0"/>
            </a:br>
            <a:r>
              <a:rPr lang="en-IN" sz="2700" dirty="0" smtClean="0"/>
              <a:t>(1) Whoever –</a:t>
            </a:r>
            <a:br>
              <a:rPr lang="en-IN" sz="2700" dirty="0" smtClean="0"/>
            </a:br>
            <a:r>
              <a:rPr lang="en-IN" sz="2700" dirty="0" smtClean="0"/>
              <a:t>(a) not being a registered dealer, falsely represents that he is or was a registered dealer at the time when he sells or buys goods;</a:t>
            </a:r>
            <a:br>
              <a:rPr lang="en-IN" sz="2700" dirty="0" smtClean="0"/>
            </a:br>
            <a:r>
              <a:rPr lang="en-IN" sz="2700" dirty="0" smtClean="0"/>
              <a:t> (b) knowingly keeps false account or does not keep the account of the value of the goods bought or sold by him in contravention of section 48,; or</a:t>
            </a:r>
            <a:br>
              <a:rPr lang="en-IN" sz="2700" dirty="0" smtClean="0"/>
            </a:br>
            <a:r>
              <a:rPr lang="en-IN" sz="2700" dirty="0" smtClean="0"/>
              <a:t>(c) issues to any person a false invoice, bill, cash-memorandum, voucher or other</a:t>
            </a:r>
            <a:br>
              <a:rPr lang="en-IN" sz="2700" dirty="0" smtClean="0"/>
            </a:br>
            <a:r>
              <a:rPr lang="en-IN" sz="2700" dirty="0" smtClean="0"/>
              <a:t/>
            </a:r>
            <a:br>
              <a:rPr lang="en-IN" sz="2700" dirty="0" smtClean="0"/>
            </a:br>
            <a:r>
              <a:rPr lang="en-IN" sz="2700" dirty="0" smtClean="0"/>
              <a:t>document which he knows or has reason to believe to be false;</a:t>
            </a:r>
            <a:br>
              <a:rPr lang="en-IN" sz="2700" dirty="0" smtClean="0"/>
            </a:br>
            <a:r>
              <a:rPr lang="en-IN" sz="2700" b="1" u="sng" dirty="0" smtClean="0"/>
              <a:t>shall, on conviction, be punished with rigorous imprisonment for a term which may extend to six months, and with a fine.</a:t>
            </a:r>
            <a:br>
              <a:rPr lang="en-IN" sz="2700" b="1" u="sng" dirty="0" smtClean="0"/>
            </a:br>
            <a:r>
              <a:rPr lang="en-IN" sz="2700" dirty="0" smtClean="0"/>
              <a:t/>
            </a:r>
            <a:br>
              <a:rPr lang="en-IN" sz="2700" dirty="0" smtClean="0"/>
            </a:br>
            <a:r>
              <a:rPr lang="en-IN" sz="2700" dirty="0" smtClean="0"/>
              <a:t/>
            </a:r>
            <a:br>
              <a:rPr lang="en-IN" sz="2700" dirty="0" smtClean="0"/>
            </a:br>
            <a:r>
              <a:rPr lang="en-IN" sz="2700" dirty="0" smtClean="0"/>
              <a:t/>
            </a:r>
            <a:br>
              <a:rPr lang="en-IN" sz="2700" dirty="0" smtClean="0"/>
            </a:br>
            <a:r>
              <a:rPr lang="en-IN" sz="2700" dirty="0" smtClean="0"/>
              <a:t/>
            </a:r>
            <a:br>
              <a:rPr lang="en-IN" sz="2700" dirty="0" smtClean="0"/>
            </a:br>
            <a:r>
              <a:rPr lang="en-IN" sz="2700" dirty="0" smtClean="0"/>
              <a:t/>
            </a:r>
            <a:br>
              <a:rPr lang="en-IN" sz="2700" dirty="0" smtClean="0"/>
            </a:br>
            <a:r>
              <a:rPr lang="en-IN" sz="2700" dirty="0" smtClean="0"/>
              <a:t/>
            </a:r>
            <a:br>
              <a:rPr lang="en-IN" sz="2700" dirty="0" smtClean="0"/>
            </a:br>
            <a:r>
              <a:rPr lang="en-IN" sz="2700" dirty="0" smtClean="0"/>
              <a:t/>
            </a:r>
            <a:br>
              <a:rPr lang="en-IN" sz="2700" dirty="0" smtClean="0"/>
            </a:br>
            <a:r>
              <a:rPr lang="en-IN" sz="2700" dirty="0" smtClean="0"/>
              <a:t/>
            </a:r>
            <a:br>
              <a:rPr lang="en-IN" sz="2700" dirty="0" smtClean="0"/>
            </a:br>
            <a:r>
              <a:rPr lang="en-IN" sz="2700" dirty="0" smtClean="0"/>
              <a:t/>
            </a:r>
            <a:br>
              <a:rPr lang="en-IN" sz="2700" dirty="0" smtClean="0"/>
            </a:br>
            <a:r>
              <a:rPr lang="en-IN" sz="2700" dirty="0" smtClean="0"/>
              <a:t> </a:t>
            </a:r>
            <a:br>
              <a:rPr lang="en-IN" sz="2700" dirty="0" smtClean="0"/>
            </a:br>
            <a:endParaRPr lang="en-IN" sz="27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15</a:t>
            </a:fld>
            <a:endParaRPr lang="en-US"/>
          </a:p>
        </p:txBody>
      </p:sp>
      <p:sp>
        <p:nvSpPr>
          <p:cNvPr id="6" name="Footer Placeholder 5"/>
          <p:cNvSpPr>
            <a:spLocks noGrp="1"/>
          </p:cNvSpPr>
          <p:nvPr>
            <p:ph type="ftr" sz="quarter" idx="11"/>
          </p:nvPr>
        </p:nvSpPr>
        <p:spPr/>
        <p:txBody>
          <a:bodyPr/>
          <a:lstStyle/>
          <a:p>
            <a:r>
              <a:rPr lang="fr-FR" smtClean="0"/>
              <a:t>Recent Amendments l  Delhi VAT        </a:t>
            </a:r>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382000" cy="6248400"/>
          </a:xfrm>
        </p:spPr>
        <p:txBody>
          <a:bodyPr>
            <a:noAutofit/>
          </a:bodyPr>
          <a:lstStyle/>
          <a:p>
            <a:pPr algn="l"/>
            <a:r>
              <a:rPr lang="en-IN" sz="2000" dirty="0" smtClean="0"/>
              <a:t/>
            </a:r>
            <a:br>
              <a:rPr lang="en-IN" sz="2000" dirty="0" smtClean="0"/>
            </a:br>
            <a:r>
              <a:rPr lang="en-IN" sz="2000" dirty="0" smtClean="0"/>
              <a:t/>
            </a:r>
            <a:br>
              <a:rPr lang="en-IN" sz="2000" dirty="0" smtClean="0"/>
            </a:br>
            <a:r>
              <a:rPr lang="en-IN" sz="2000" dirty="0" smtClean="0"/>
              <a:t>SEC 89 (2) Whoever knowingly –</a:t>
            </a:r>
            <a:br>
              <a:rPr lang="en-IN" sz="2000" dirty="0" smtClean="0"/>
            </a:br>
            <a:r>
              <a:rPr lang="en-IN" sz="2000" dirty="0" smtClean="0"/>
              <a:t/>
            </a:r>
            <a:br>
              <a:rPr lang="en-IN" sz="2000" dirty="0" smtClean="0"/>
            </a:br>
            <a:r>
              <a:rPr lang="en-IN" sz="2000" dirty="0" smtClean="0"/>
              <a:t>(a) furnishes a false return;</a:t>
            </a:r>
            <a:br>
              <a:rPr lang="en-IN" sz="2000" dirty="0" smtClean="0"/>
            </a:br>
            <a:r>
              <a:rPr lang="en-IN" sz="2000" dirty="0" smtClean="0"/>
              <a:t>(b) produces before the Commissioner, false bill, cash-memorandum, voucher, declaration, certificate, tax invoice or other document for claiming deduction on tax credit; or</a:t>
            </a:r>
            <a:br>
              <a:rPr lang="en-IN" sz="2000" dirty="0" smtClean="0"/>
            </a:br>
            <a:r>
              <a:rPr lang="en-IN" sz="2000" dirty="0" smtClean="0"/>
              <a:t>(c) produces false accounts, registers or documents or knowingly furnishes false information;</a:t>
            </a:r>
            <a:br>
              <a:rPr lang="en-IN" sz="2000" dirty="0" smtClean="0"/>
            </a:br>
            <a:r>
              <a:rPr lang="en-IN" sz="2000" dirty="0" smtClean="0"/>
              <a:t>shall –</a:t>
            </a:r>
            <a:br>
              <a:rPr lang="en-IN" sz="2000" dirty="0" smtClean="0"/>
            </a:br>
            <a:r>
              <a:rPr lang="en-IN" sz="2000" dirty="0" smtClean="0"/>
              <a:t>(</a:t>
            </a:r>
            <a:r>
              <a:rPr lang="en-IN" sz="2000" dirty="0" err="1" smtClean="0"/>
              <a:t>i</a:t>
            </a:r>
            <a:r>
              <a:rPr lang="en-IN" sz="2000" dirty="0" smtClean="0"/>
              <a:t>) in case where the amount of tax which could have been evaded if the false return,</a:t>
            </a:r>
            <a:br>
              <a:rPr lang="en-IN" sz="2000" dirty="0" smtClean="0"/>
            </a:br>
            <a:r>
              <a:rPr lang="en-IN" sz="2000" dirty="0" smtClean="0"/>
              <a:t>bill, cash-memorandum, voucher, declaration, certificate, tax invoice or other document for claiming deduction on tax credit, accounts, registers or documents or false information, as the case may be, had been accepted as true exceeds fifty thousand rupees, </a:t>
            </a:r>
            <a:r>
              <a:rPr lang="en-IN" sz="2000" b="1" dirty="0" smtClean="0"/>
              <a:t>on conviction, be punished with rigorous imprisonment for a term which may extend to six months ; and </a:t>
            </a:r>
            <a:br>
              <a:rPr lang="en-IN" sz="2000" b="1" dirty="0" smtClean="0"/>
            </a:br>
            <a:r>
              <a:rPr lang="en-IN" sz="2000" b="1" dirty="0" smtClean="0"/>
              <a:t/>
            </a:r>
            <a:br>
              <a:rPr lang="en-IN" sz="2000" b="1" dirty="0" smtClean="0"/>
            </a:br>
            <a:r>
              <a:rPr lang="en-IN" sz="2000" b="1" dirty="0" smtClean="0"/>
              <a:t>(ii) in any other case, with rigorous imprisonment for a term which may extend to six</a:t>
            </a:r>
            <a:br>
              <a:rPr lang="en-IN" sz="2000" b="1" dirty="0" smtClean="0"/>
            </a:br>
            <a:r>
              <a:rPr lang="en-IN" sz="2000" b="1" dirty="0" smtClean="0"/>
              <a:t>months, and with a fine.</a:t>
            </a:r>
            <a:br>
              <a:rPr lang="en-IN" sz="2000" b="1" dirty="0" smtClean="0"/>
            </a:br>
            <a:endParaRPr lang="en-IN" b="1" dirty="0"/>
          </a:p>
        </p:txBody>
      </p:sp>
      <p:sp>
        <p:nvSpPr>
          <p:cNvPr id="3" name="Slide Number Placeholder 2"/>
          <p:cNvSpPr>
            <a:spLocks noGrp="1"/>
          </p:cNvSpPr>
          <p:nvPr>
            <p:ph type="sldNum" sz="quarter" idx="12"/>
          </p:nvPr>
        </p:nvSpPr>
        <p:spPr/>
        <p:txBody>
          <a:bodyPr/>
          <a:lstStyle/>
          <a:p>
            <a:fld id="{B6F15528-21DE-4FAA-801E-634DDDAF4B2B}" type="slidenum">
              <a:rPr lang="en-US" smtClean="0"/>
              <a:pPr/>
              <a:t>16</a:t>
            </a:fld>
            <a:endParaRPr lang="en-US"/>
          </a:p>
        </p:txBody>
      </p:sp>
      <p:sp>
        <p:nvSpPr>
          <p:cNvPr id="5" name="Footer Placeholder 4"/>
          <p:cNvSpPr>
            <a:spLocks noGrp="1"/>
          </p:cNvSpPr>
          <p:nvPr>
            <p:ph type="ftr" sz="quarter" idx="11"/>
          </p:nvPr>
        </p:nvSpPr>
        <p:spPr/>
        <p:txBody>
          <a:bodyPr/>
          <a:lstStyle/>
          <a:p>
            <a:r>
              <a:rPr lang="fr-FR" smtClean="0"/>
              <a:t>Recent Amendments l  Delhi VAT        </a:t>
            </a:r>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54762"/>
          </a:xfrm>
        </p:spPr>
        <p:txBody>
          <a:bodyPr>
            <a:normAutofit/>
          </a:bodyPr>
          <a:lstStyle/>
          <a:p>
            <a:pPr algn="l"/>
            <a:r>
              <a:rPr lang="en-IN" sz="2800" dirty="0" smtClean="0"/>
              <a:t>89(3) Whoever, </a:t>
            </a:r>
            <a:r>
              <a:rPr lang="en-IN" sz="2800" dirty="0" err="1" smtClean="0"/>
              <a:t>willfully</a:t>
            </a:r>
            <a:r>
              <a:rPr lang="en-IN" sz="2800" dirty="0" smtClean="0"/>
              <a:t> attempts, in any manner whatsoever, to evade payment of tax, penalty</a:t>
            </a:r>
            <a:br>
              <a:rPr lang="en-IN" sz="2800" dirty="0" smtClean="0"/>
            </a:br>
            <a:r>
              <a:rPr lang="en-IN" sz="2800" dirty="0" smtClean="0"/>
              <a:t>or interest or all of them under this Act, shall, on conviction, be punished –</a:t>
            </a:r>
            <a:br>
              <a:rPr lang="en-IN" sz="2800" dirty="0" smtClean="0"/>
            </a:br>
            <a:r>
              <a:rPr lang="en-IN" sz="2800" dirty="0" smtClean="0"/>
              <a:t/>
            </a:r>
            <a:br>
              <a:rPr lang="en-IN" sz="2800" dirty="0" smtClean="0"/>
            </a:br>
            <a:r>
              <a:rPr lang="en-IN" sz="2800" dirty="0" smtClean="0"/>
              <a:t>(a) in any case where the amount involved exceeds fifty thousand rupees during the period of a year, with </a:t>
            </a:r>
            <a:r>
              <a:rPr lang="en-IN" sz="2800" b="1" dirty="0" smtClean="0"/>
              <a:t>rigorous imprisonment for a term which may extend to six months, and with a fine;</a:t>
            </a:r>
            <a:r>
              <a:rPr lang="en-IN" sz="2800" dirty="0" smtClean="0"/>
              <a:t> and</a:t>
            </a:r>
            <a:br>
              <a:rPr lang="en-IN" sz="2800" dirty="0" smtClean="0"/>
            </a:br>
            <a:r>
              <a:rPr lang="en-IN" sz="2800" dirty="0" smtClean="0"/>
              <a:t>(b) in any other case, </a:t>
            </a:r>
            <a:r>
              <a:rPr lang="en-IN" sz="2800" b="1" dirty="0" smtClean="0"/>
              <a:t>with rigorous imprisonment for a term which may extend to three months and with a fine.</a:t>
            </a:r>
            <a:endParaRPr lang="en-IN" sz="2800" b="1" dirty="0"/>
          </a:p>
        </p:txBody>
      </p:sp>
      <p:sp>
        <p:nvSpPr>
          <p:cNvPr id="3" name="Slide Number Placeholder 2"/>
          <p:cNvSpPr>
            <a:spLocks noGrp="1"/>
          </p:cNvSpPr>
          <p:nvPr>
            <p:ph type="sldNum" sz="quarter" idx="12"/>
          </p:nvPr>
        </p:nvSpPr>
        <p:spPr/>
        <p:txBody>
          <a:bodyPr/>
          <a:lstStyle/>
          <a:p>
            <a:fld id="{B6F15528-21DE-4FAA-801E-634DDDAF4B2B}" type="slidenum">
              <a:rPr lang="en-US" smtClean="0"/>
              <a:pPr/>
              <a:t>17</a:t>
            </a:fld>
            <a:endParaRPr lang="en-US"/>
          </a:p>
        </p:txBody>
      </p:sp>
      <p:sp>
        <p:nvSpPr>
          <p:cNvPr id="5" name="Footer Placeholder 4"/>
          <p:cNvSpPr>
            <a:spLocks noGrp="1"/>
          </p:cNvSpPr>
          <p:nvPr>
            <p:ph type="ftr" sz="quarter" idx="11"/>
          </p:nvPr>
        </p:nvSpPr>
        <p:spPr/>
        <p:txBody>
          <a:bodyPr/>
          <a:lstStyle/>
          <a:p>
            <a:r>
              <a:rPr lang="fr-FR" smtClean="0"/>
              <a:t>Recent Amendments l  Delhi VAT        </a:t>
            </a:r>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solidFill>
            <a:schemeClr val="tx2">
              <a:lumMod val="20000"/>
              <a:lumOff val="80000"/>
            </a:schemeClr>
          </a:solidFill>
        </p:spPr>
        <p:txBody>
          <a:bodyPr>
            <a:noAutofit/>
          </a:bodyPr>
          <a:lstStyle/>
          <a:p>
            <a:r>
              <a:rPr lang="en-US" sz="3200" b="1" u="sng" dirty="0" smtClean="0">
                <a:latin typeface="Castellar" pitchFamily="18" charset="0"/>
              </a:rPr>
              <a:t>CONSEQUENCES OF NON-FILING/ WRONG FILING OF T-2</a:t>
            </a:r>
            <a:endParaRPr lang="en-IN" sz="3200" dirty="0"/>
          </a:p>
        </p:txBody>
      </p:sp>
      <p:sp>
        <p:nvSpPr>
          <p:cNvPr id="3" name="Content Placeholder 2"/>
          <p:cNvSpPr>
            <a:spLocks noGrp="1"/>
          </p:cNvSpPr>
          <p:nvPr>
            <p:ph idx="1"/>
          </p:nvPr>
        </p:nvSpPr>
        <p:spPr/>
        <p:txBody>
          <a:bodyPr>
            <a:normAutofit/>
          </a:bodyPr>
          <a:lstStyle/>
          <a:p>
            <a:pPr algn="just"/>
            <a:r>
              <a:rPr lang="en-US" sz="3000" dirty="0" smtClean="0">
                <a:latin typeface="Cambria" pitchFamily="18" charset="0"/>
              </a:rPr>
              <a:t>Sec. 89 (1) talks about </a:t>
            </a:r>
            <a:r>
              <a:rPr lang="en-US" sz="3000" dirty="0" err="1" smtClean="0">
                <a:latin typeface="Cambria" pitchFamily="18" charset="0"/>
              </a:rPr>
              <a:t>Rigrous</a:t>
            </a:r>
            <a:r>
              <a:rPr lang="en-US" sz="3000" dirty="0" smtClean="0">
                <a:latin typeface="Cambria" pitchFamily="18" charset="0"/>
              </a:rPr>
              <a:t> Imprisonment and imposing FINE. Similarly Sec. 89(2) (3) (4) (5) (6) talks about </a:t>
            </a:r>
            <a:r>
              <a:rPr lang="en-US" sz="3000" dirty="0" err="1" smtClean="0">
                <a:latin typeface="Cambria" pitchFamily="18" charset="0"/>
              </a:rPr>
              <a:t>Rigrous</a:t>
            </a:r>
            <a:r>
              <a:rPr lang="en-US" sz="3000" dirty="0" smtClean="0">
                <a:latin typeface="Cambria" pitchFamily="18" charset="0"/>
              </a:rPr>
              <a:t> Imprisonment and imposing FINE. </a:t>
            </a:r>
          </a:p>
          <a:p>
            <a:pPr algn="just">
              <a:buNone/>
            </a:pPr>
            <a:endParaRPr lang="en-US" sz="3000" dirty="0" smtClean="0">
              <a:latin typeface="Cambria" pitchFamily="18" charset="0"/>
            </a:endParaRPr>
          </a:p>
          <a:p>
            <a:pPr algn="just"/>
            <a:r>
              <a:rPr lang="en-US" sz="3000" dirty="0" smtClean="0">
                <a:latin typeface="Cambria" pitchFamily="18" charset="0"/>
              </a:rPr>
              <a:t>Sec. 91 deals with ‘COGNIZANCE OF OFFENCES’. Who can take cognizance of an offence.? NO COURT INFERIOR TO THAT OF A METROPOLITAN MAGISTRATE.</a:t>
            </a:r>
            <a:endParaRPr lang="en-IN" sz="3000" dirty="0">
              <a:latin typeface="Cambria" pitchFamily="18" charset="0"/>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18</a:t>
            </a:fld>
            <a:endParaRPr lang="en-US"/>
          </a:p>
        </p:txBody>
      </p:sp>
      <p:sp>
        <p:nvSpPr>
          <p:cNvPr id="6" name="Footer Placeholder 5"/>
          <p:cNvSpPr>
            <a:spLocks noGrp="1"/>
          </p:cNvSpPr>
          <p:nvPr>
            <p:ph type="ftr" sz="quarter" idx="11"/>
          </p:nvPr>
        </p:nvSpPr>
        <p:spPr/>
        <p:txBody>
          <a:bodyPr/>
          <a:lstStyle/>
          <a:p>
            <a:r>
              <a:rPr lang="fr-FR" smtClean="0"/>
              <a:t>Recent Amendments l  Delhi VAT        </a:t>
            </a:r>
            <a:endParaRPr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solidFill>
            <a:schemeClr val="tx2">
              <a:lumMod val="20000"/>
              <a:lumOff val="80000"/>
            </a:schemeClr>
          </a:solidFill>
        </p:spPr>
        <p:txBody>
          <a:bodyPr>
            <a:noAutofit/>
          </a:bodyPr>
          <a:lstStyle/>
          <a:p>
            <a:r>
              <a:rPr lang="en-US" sz="3200" b="1" u="sng" dirty="0" smtClean="0">
                <a:latin typeface="Castellar" pitchFamily="18" charset="0"/>
              </a:rPr>
              <a:t>CONSEQUENCES OF NON-FILING/ WRONG FILING OF T-2</a:t>
            </a:r>
            <a:endParaRPr lang="en-IN" sz="3200" dirty="0"/>
          </a:p>
        </p:txBody>
      </p:sp>
      <p:sp>
        <p:nvSpPr>
          <p:cNvPr id="3" name="Content Placeholder 2"/>
          <p:cNvSpPr>
            <a:spLocks noGrp="1"/>
          </p:cNvSpPr>
          <p:nvPr>
            <p:ph idx="1"/>
          </p:nvPr>
        </p:nvSpPr>
        <p:spPr/>
        <p:txBody>
          <a:bodyPr/>
          <a:lstStyle/>
          <a:p>
            <a:pPr algn="just"/>
            <a:endParaRPr lang="en-US" dirty="0" smtClean="0"/>
          </a:p>
          <a:p>
            <a:pPr algn="just"/>
            <a:r>
              <a:rPr lang="en-US" dirty="0" smtClean="0"/>
              <a:t>CAN PENALTY EQUAL TO 40% OF VALUE OF GOODS UNDER SECTION 86(19) BE IMPOSED UPON A DEALER DEFAULTING IN FURNISHING T-2?</a:t>
            </a:r>
          </a:p>
          <a:p>
            <a:pPr algn="just">
              <a:buNone/>
            </a:pPr>
            <a:endParaRPr lang="en-US" dirty="0" smtClean="0"/>
          </a:p>
          <a:p>
            <a:pPr algn="just">
              <a:buFont typeface="Wingdings" pitchFamily="2" charset="2"/>
              <a:buChar char="Ø"/>
            </a:pPr>
            <a:r>
              <a:rPr lang="en-US" dirty="0" smtClean="0"/>
              <a:t> NO PENALTY CAN BE IMPOSED. </a:t>
            </a:r>
            <a:endParaRPr lang="en-IN"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19</a:t>
            </a:fld>
            <a:endParaRPr lang="en-US"/>
          </a:p>
        </p:txBody>
      </p:sp>
      <p:sp>
        <p:nvSpPr>
          <p:cNvPr id="6" name="Footer Placeholder 5"/>
          <p:cNvSpPr>
            <a:spLocks noGrp="1"/>
          </p:cNvSpPr>
          <p:nvPr>
            <p:ph type="ftr" sz="quarter" idx="11"/>
          </p:nvPr>
        </p:nvSpPr>
        <p:spPr/>
        <p:txBody>
          <a:bodyPr/>
          <a:lstStyle/>
          <a:p>
            <a:r>
              <a:rPr lang="fr-FR" smtClean="0"/>
              <a:t>Recent Amendments l  Delhi VAT        </a:t>
            </a:r>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0" y="0"/>
            <a:ext cx="9144000" cy="1447800"/>
          </a:xfrm>
          <a:solidFill>
            <a:schemeClr val="tx2">
              <a:lumMod val="20000"/>
              <a:lumOff val="80000"/>
            </a:schemeClr>
          </a:solidFill>
          <a:ln>
            <a:noFill/>
          </a:ln>
        </p:spPr>
        <p:txBody>
          <a:bodyPr>
            <a:normAutofit fontScale="90000"/>
          </a:bodyPr>
          <a:lstStyle/>
          <a:p>
            <a:r>
              <a:rPr lang="en-IN" dirty="0" smtClean="0"/>
              <a:t/>
            </a:r>
            <a:br>
              <a:rPr lang="en-IN" dirty="0" smtClean="0"/>
            </a:br>
            <a:r>
              <a:rPr lang="en-IN" dirty="0" smtClean="0"/>
              <a:t/>
            </a:r>
            <a:br>
              <a:rPr lang="en-IN" dirty="0" smtClean="0"/>
            </a:br>
            <a:r>
              <a:rPr lang="en-IN" sz="3100" b="1" u="sng" dirty="0" smtClean="0">
                <a:latin typeface="Castellar" pitchFamily="18" charset="0"/>
              </a:rPr>
              <a:t>Section: 70</a:t>
            </a:r>
            <a:br>
              <a:rPr lang="en-IN" sz="3100" b="1" u="sng" dirty="0" smtClean="0">
                <a:latin typeface="Castellar" pitchFamily="18" charset="0"/>
              </a:rPr>
            </a:br>
            <a:r>
              <a:rPr lang="en-IN" sz="3100" b="1" u="sng" dirty="0" smtClean="0">
                <a:latin typeface="Castellar" pitchFamily="18" charset="0"/>
              </a:rPr>
              <a:t>Power Of Commissioner</a:t>
            </a:r>
            <a:r>
              <a:rPr lang="en-IN" sz="3600" b="1" u="sng" dirty="0" smtClean="0">
                <a:latin typeface="Castellar" pitchFamily="18" charset="0"/>
              </a:rPr>
              <a:t> </a:t>
            </a:r>
            <a:r>
              <a:rPr lang="en-IN" sz="3100" b="1" u="sng" dirty="0" smtClean="0">
                <a:latin typeface="Castellar" pitchFamily="18" charset="0"/>
              </a:rPr>
              <a:t>To Make Notifications</a:t>
            </a:r>
            <a:r>
              <a:rPr lang="en-IN" sz="3100" b="1" dirty="0" smtClean="0">
                <a:latin typeface="Castellar" pitchFamily="18" charset="0"/>
              </a:rPr>
              <a:t/>
            </a:r>
            <a:br>
              <a:rPr lang="en-IN" sz="3100" b="1" dirty="0" smtClean="0">
                <a:latin typeface="Castellar" pitchFamily="18" charset="0"/>
              </a:rPr>
            </a:br>
            <a:r>
              <a:rPr lang="en-IN" dirty="0" smtClean="0"/>
              <a:t/>
            </a:r>
            <a:br>
              <a:rPr lang="en-IN" dirty="0" smtClean="0"/>
            </a:br>
            <a:r>
              <a:rPr lang="en-IN" dirty="0" smtClean="0"/>
              <a:t> </a:t>
            </a:r>
            <a:endParaRPr lang="en-IN" dirty="0"/>
          </a:p>
        </p:txBody>
      </p:sp>
      <p:sp>
        <p:nvSpPr>
          <p:cNvPr id="6" name="Content Placeholder 5"/>
          <p:cNvSpPr>
            <a:spLocks noGrp="1"/>
          </p:cNvSpPr>
          <p:nvPr>
            <p:ph idx="1"/>
          </p:nvPr>
        </p:nvSpPr>
        <p:spPr>
          <a:xfrm>
            <a:off x="914400" y="1600200"/>
            <a:ext cx="7848600" cy="4953000"/>
          </a:xfrm>
        </p:spPr>
        <p:txBody>
          <a:bodyPr>
            <a:normAutofit fontScale="62500" lnSpcReduction="20000"/>
          </a:bodyPr>
          <a:lstStyle/>
          <a:p>
            <a:pPr algn="just"/>
            <a:r>
              <a:rPr lang="en-IN" b="1" dirty="0" smtClean="0">
                <a:latin typeface="Cambria" pitchFamily="18" charset="0"/>
              </a:rPr>
              <a:t>(1)</a:t>
            </a:r>
            <a:r>
              <a:rPr lang="en-IN" dirty="0" smtClean="0">
                <a:latin typeface="Cambria" pitchFamily="18" charset="0"/>
              </a:rPr>
              <a:t> The Commissioner may notify and publish any forms which may be necessary for the reporting of information to the Value Added Tax authorities.</a:t>
            </a:r>
          </a:p>
          <a:p>
            <a:pPr algn="just">
              <a:buNone/>
            </a:pPr>
            <a:endParaRPr lang="en-IN" dirty="0" smtClean="0">
              <a:latin typeface="Cambria" pitchFamily="18" charset="0"/>
            </a:endParaRPr>
          </a:p>
          <a:p>
            <a:pPr algn="just"/>
            <a:r>
              <a:rPr lang="en-IN" b="1" dirty="0" smtClean="0">
                <a:latin typeface="Cambria" pitchFamily="18" charset="0"/>
              </a:rPr>
              <a:t>(2)</a:t>
            </a:r>
            <a:r>
              <a:rPr lang="en-IN" dirty="0" smtClean="0">
                <a:latin typeface="Cambria" pitchFamily="18" charset="0"/>
              </a:rPr>
              <a:t> Where the Commissioner has notified a form for a particular purpose, all persons shall be required to report the information </a:t>
            </a:r>
            <a:r>
              <a:rPr lang="en-IN" b="1" i="1" u="sng" dirty="0" smtClean="0">
                <a:latin typeface="Cambria" pitchFamily="18" charset="0"/>
              </a:rPr>
              <a:t>using the form, in such manner as may be notified by him. </a:t>
            </a:r>
            <a:r>
              <a:rPr lang="en-IN" dirty="0" smtClean="0">
                <a:latin typeface="Cambria" pitchFamily="18" charset="0"/>
              </a:rPr>
              <a:t> </a:t>
            </a:r>
          </a:p>
          <a:p>
            <a:pPr algn="just">
              <a:buNone/>
            </a:pPr>
            <a:r>
              <a:rPr lang="en-IN" dirty="0" smtClean="0">
                <a:latin typeface="Cambria" pitchFamily="18" charset="0"/>
              </a:rPr>
              <a:t>	[ substituted for the words “using the form” vide DVAT ( Second Amendment ) act, 2012 dated 15-06-2012 </a:t>
            </a:r>
            <a:r>
              <a:rPr lang="en-IN" dirty="0" err="1" smtClean="0">
                <a:latin typeface="Cambria" pitchFamily="18" charset="0"/>
              </a:rPr>
              <a:t>w.e.f</a:t>
            </a:r>
            <a:r>
              <a:rPr lang="en-IN" dirty="0" smtClean="0">
                <a:latin typeface="Cambria" pitchFamily="18" charset="0"/>
              </a:rPr>
              <a:t>. 18-06-2012. ]</a:t>
            </a:r>
          </a:p>
          <a:p>
            <a:pPr algn="just">
              <a:buNone/>
            </a:pPr>
            <a:endParaRPr lang="en-IN" b="1" i="1" u="sng" dirty="0" smtClean="0">
              <a:latin typeface="Cambria" pitchFamily="18" charset="0"/>
            </a:endParaRPr>
          </a:p>
          <a:p>
            <a:pPr algn="just"/>
            <a:r>
              <a:rPr lang="en-IN" b="1" dirty="0" smtClean="0">
                <a:latin typeface="Cambria" pitchFamily="18" charset="0"/>
              </a:rPr>
              <a:t>(3)</a:t>
            </a:r>
            <a:r>
              <a:rPr lang="en-IN" dirty="0" smtClean="0">
                <a:latin typeface="Cambria" pitchFamily="18" charset="0"/>
              </a:rPr>
              <a:t> Where in his opinion it is necessary or convenient to do so, the Commissioner may issue notifications for carrying out the purposes of this Act:</a:t>
            </a:r>
          </a:p>
          <a:p>
            <a:pPr algn="just">
              <a:buNone/>
            </a:pPr>
            <a:r>
              <a:rPr lang="en-IN" dirty="0" smtClean="0">
                <a:latin typeface="Cambria" pitchFamily="18" charset="0"/>
              </a:rPr>
              <a:t>	Provided that any notification shall not be inconsistent with this Act or any rules or regulations made pursuant to it.</a:t>
            </a:r>
          </a:p>
          <a:p>
            <a:pPr algn="just">
              <a:buNone/>
            </a:pPr>
            <a:endParaRPr lang="en-IN" dirty="0" smtClean="0">
              <a:latin typeface="Cambria" pitchFamily="18" charset="0"/>
            </a:endParaRPr>
          </a:p>
          <a:p>
            <a:pPr algn="just">
              <a:buNone/>
            </a:pPr>
            <a:endParaRPr lang="en-IN" dirty="0">
              <a:latin typeface="Cambria" pitchFamily="18" charset="0"/>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2</a:t>
            </a:fld>
            <a:endParaRPr lang="en-US"/>
          </a:p>
        </p:txBody>
      </p:sp>
      <p:sp>
        <p:nvSpPr>
          <p:cNvPr id="8" name="Footer Placeholder 7"/>
          <p:cNvSpPr>
            <a:spLocks noGrp="1"/>
          </p:cNvSpPr>
          <p:nvPr>
            <p:ph type="ftr" sz="quarter" idx="11"/>
          </p:nvPr>
        </p:nvSpPr>
        <p:spPr/>
        <p:txBody>
          <a:bodyPr/>
          <a:lstStyle/>
          <a:p>
            <a:r>
              <a:rPr lang="fr-FR" smtClean="0"/>
              <a:t>Recent Amendments l  Delhi VAT        </a:t>
            </a:r>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solidFill>
            <a:schemeClr val="tx2">
              <a:lumMod val="20000"/>
              <a:lumOff val="80000"/>
            </a:schemeClr>
          </a:solidFill>
        </p:spPr>
        <p:txBody>
          <a:bodyPr>
            <a:noAutofit/>
          </a:bodyPr>
          <a:lstStyle/>
          <a:p>
            <a:r>
              <a:rPr lang="en-US" sz="3600" b="1" u="sng" dirty="0" smtClean="0">
                <a:latin typeface="Castellar" pitchFamily="18" charset="0"/>
              </a:rPr>
              <a:t>CONSEQUENCES OF NON-FILING/ WRONG FILING OF T-2</a:t>
            </a:r>
            <a:endParaRPr lang="en-IN" sz="3600" dirty="0"/>
          </a:p>
        </p:txBody>
      </p:sp>
      <p:sp>
        <p:nvSpPr>
          <p:cNvPr id="3" name="Content Placeholder 2"/>
          <p:cNvSpPr>
            <a:spLocks noGrp="1"/>
          </p:cNvSpPr>
          <p:nvPr>
            <p:ph idx="1"/>
          </p:nvPr>
        </p:nvSpPr>
        <p:spPr/>
        <p:txBody>
          <a:bodyPr>
            <a:normAutofit fontScale="92500" lnSpcReduction="20000"/>
          </a:bodyPr>
          <a:lstStyle/>
          <a:p>
            <a:pPr algn="just"/>
            <a:r>
              <a:rPr lang="en-US" dirty="0" smtClean="0"/>
              <a:t>CAN THE GOODS/ GOODS VEHICLE BE SEIZED IF INFORMATION IN T-2 HAS NOT BEEN FURNISHED IN RESPECT OF GOODS ENTERING DELHI. ?</a:t>
            </a:r>
          </a:p>
          <a:p>
            <a:pPr algn="just">
              <a:buNone/>
            </a:pPr>
            <a:endParaRPr lang="en-US" dirty="0" smtClean="0"/>
          </a:p>
          <a:p>
            <a:pPr algn="just">
              <a:buFont typeface="Wingdings" pitchFamily="2" charset="2"/>
              <a:buChar char="Ø"/>
            </a:pPr>
            <a:r>
              <a:rPr lang="en-US" dirty="0" smtClean="0"/>
              <a:t> </a:t>
            </a:r>
            <a:r>
              <a:rPr lang="en-US" b="1" u="sng" dirty="0" smtClean="0"/>
              <a:t>NO,</a:t>
            </a:r>
            <a:r>
              <a:rPr lang="en-US" b="1" dirty="0" smtClean="0"/>
              <a:t> </a:t>
            </a:r>
            <a:r>
              <a:rPr lang="en-US" dirty="0" smtClean="0"/>
              <a:t>GOODS OR GOODS VEHICLE CAN’T BE SEIZED. SEIZURE OF GOODS/GOODS VEHICLE CAN BE DONE ONLY IN ACCORDANCE WITH PROVISIONS OF SEC. 61 (4) OF DVAT ACT AND SAID SECTION ONLY SPEAKS ABOUT CARRYING OF DOCUMENTS REFFERED TO IN SECTION 61(2) OF DVAT ACT.</a:t>
            </a:r>
          </a:p>
          <a:p>
            <a:pPr algn="just">
              <a:buNone/>
            </a:pPr>
            <a:endParaRPr lang="en-IN"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20</a:t>
            </a:fld>
            <a:endParaRPr lang="en-US"/>
          </a:p>
        </p:txBody>
      </p:sp>
      <p:sp>
        <p:nvSpPr>
          <p:cNvPr id="6" name="Footer Placeholder 5"/>
          <p:cNvSpPr>
            <a:spLocks noGrp="1"/>
          </p:cNvSpPr>
          <p:nvPr>
            <p:ph type="ftr" sz="quarter" idx="11"/>
          </p:nvPr>
        </p:nvSpPr>
        <p:spPr/>
        <p:txBody>
          <a:bodyPr/>
          <a:lstStyle/>
          <a:p>
            <a:r>
              <a:rPr lang="fr-FR" smtClean="0"/>
              <a:t>Recent Amendments l  Delhi VAT        </a:t>
            </a:r>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229600" cy="5715000"/>
          </a:xfrm>
        </p:spPr>
        <p:txBody>
          <a:bodyPr>
            <a:normAutofit/>
          </a:bodyPr>
          <a:lstStyle/>
          <a:p>
            <a:r>
              <a:rPr lang="en-US" sz="4000" b="1" dirty="0" smtClean="0">
                <a:latin typeface="Castellar" pitchFamily="18" charset="0"/>
              </a:rPr>
              <a:t>CHANGES IN RESPECT OF PROCUREMENT OF STATUTORY FORMS UNDER THE CENTRAL SALES TAX ACT </a:t>
            </a:r>
            <a:endParaRPr lang="en-IN" sz="4000" b="1" dirty="0">
              <a:latin typeface="Castellar" pitchFamily="18" charset="0"/>
            </a:endParaRPr>
          </a:p>
        </p:txBody>
      </p:sp>
      <p:sp>
        <p:nvSpPr>
          <p:cNvPr id="3" name="Slide Number Placeholder 2"/>
          <p:cNvSpPr>
            <a:spLocks noGrp="1"/>
          </p:cNvSpPr>
          <p:nvPr>
            <p:ph type="sldNum" sz="quarter" idx="12"/>
          </p:nvPr>
        </p:nvSpPr>
        <p:spPr/>
        <p:txBody>
          <a:bodyPr/>
          <a:lstStyle/>
          <a:p>
            <a:fld id="{B6F15528-21DE-4FAA-801E-634DDDAF4B2B}" type="slidenum">
              <a:rPr lang="en-US" smtClean="0"/>
              <a:pPr/>
              <a:t>21</a:t>
            </a:fld>
            <a:endParaRPr lang="en-US"/>
          </a:p>
        </p:txBody>
      </p:sp>
      <p:sp>
        <p:nvSpPr>
          <p:cNvPr id="5" name="Footer Placeholder 4"/>
          <p:cNvSpPr>
            <a:spLocks noGrp="1"/>
          </p:cNvSpPr>
          <p:nvPr>
            <p:ph type="ftr" sz="quarter" idx="11"/>
          </p:nvPr>
        </p:nvSpPr>
        <p:spPr/>
        <p:txBody>
          <a:bodyPr/>
          <a:lstStyle/>
          <a:p>
            <a:r>
              <a:rPr lang="fr-FR" smtClean="0"/>
              <a:t>Recent Amendments l  Delhi VAT        </a:t>
            </a:r>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solidFill>
            <a:schemeClr val="tx2">
              <a:lumMod val="20000"/>
              <a:lumOff val="80000"/>
            </a:schemeClr>
          </a:solidFill>
        </p:spPr>
        <p:txBody>
          <a:bodyPr>
            <a:normAutofit/>
          </a:bodyPr>
          <a:lstStyle/>
          <a:p>
            <a:r>
              <a:rPr lang="en-US" sz="2800" b="1" u="sng" dirty="0" smtClean="0">
                <a:latin typeface="Castellar" pitchFamily="18" charset="0"/>
              </a:rPr>
              <a:t>RULE 8A OF CENTRAL SALES TAX (DELHI) RULES INSERTED W.E.F. 15-06-2012</a:t>
            </a:r>
            <a:endParaRPr lang="en-IN" sz="2800" b="1" u="sng" dirty="0">
              <a:latin typeface="Castellar" pitchFamily="18" charset="0"/>
            </a:endParaRPr>
          </a:p>
        </p:txBody>
      </p:sp>
      <p:sp>
        <p:nvSpPr>
          <p:cNvPr id="3" name="Content Placeholder 2"/>
          <p:cNvSpPr>
            <a:spLocks noGrp="1"/>
          </p:cNvSpPr>
          <p:nvPr>
            <p:ph idx="1"/>
          </p:nvPr>
        </p:nvSpPr>
        <p:spPr/>
        <p:txBody>
          <a:bodyPr>
            <a:normAutofit fontScale="70000" lnSpcReduction="20000"/>
          </a:bodyPr>
          <a:lstStyle/>
          <a:p>
            <a:pPr algn="just">
              <a:buNone/>
            </a:pPr>
            <a:r>
              <a:rPr lang="en-IN" dirty="0" smtClean="0"/>
              <a:t>	</a:t>
            </a:r>
          </a:p>
          <a:p>
            <a:pPr algn="just">
              <a:buNone/>
            </a:pPr>
            <a:r>
              <a:rPr lang="en-IN" dirty="0" smtClean="0"/>
              <a:t>	</a:t>
            </a:r>
            <a:r>
              <a:rPr lang="en-IN" sz="3400" dirty="0" smtClean="0">
                <a:latin typeface="Cambria" pitchFamily="18" charset="0"/>
              </a:rPr>
              <a:t>Notwithstanding anything contained to the contrary in these rules, the Commissioner may require a dealer or class or classes of dealers or all dealers, registered under section 7 of the Act, as may be notified by him by special or general order, to apply and obtain the declaration or certificate Forms prescribed under rule 12 of the Central Rules, </a:t>
            </a:r>
            <a:r>
              <a:rPr lang="en-IN" sz="3400" b="1" dirty="0" smtClean="0">
                <a:latin typeface="Cambria" pitchFamily="18" charset="0"/>
              </a:rPr>
              <a:t>electronically through the website of the Department of Trade and Taxes, Delhi, in the manner and subject to the conditions specified in the notification issued by him.</a:t>
            </a:r>
          </a:p>
          <a:p>
            <a:pPr algn="just">
              <a:buNone/>
            </a:pPr>
            <a:r>
              <a:rPr lang="en-IN" sz="3400" dirty="0" smtClean="0">
                <a:latin typeface="Cambria" pitchFamily="18" charset="0"/>
              </a:rPr>
              <a:t>	</a:t>
            </a:r>
          </a:p>
          <a:p>
            <a:pPr algn="just">
              <a:buNone/>
            </a:pPr>
            <a:r>
              <a:rPr lang="en-IN" sz="3400" dirty="0" smtClean="0">
                <a:latin typeface="Cambria" pitchFamily="18" charset="0"/>
              </a:rPr>
              <a:t>	Provided that no fee shall be payable by the dealers for such Forms downloaded from the website”.</a:t>
            </a:r>
            <a:endParaRPr lang="en-IN" sz="3400" dirty="0">
              <a:latin typeface="Cambria" pitchFamily="18" charset="0"/>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22</a:t>
            </a:fld>
            <a:endParaRPr lang="en-US"/>
          </a:p>
        </p:txBody>
      </p:sp>
      <p:sp>
        <p:nvSpPr>
          <p:cNvPr id="6" name="Footer Placeholder 5"/>
          <p:cNvSpPr>
            <a:spLocks noGrp="1"/>
          </p:cNvSpPr>
          <p:nvPr>
            <p:ph type="ftr" sz="quarter" idx="11"/>
          </p:nvPr>
        </p:nvSpPr>
        <p:spPr/>
        <p:txBody>
          <a:bodyPr/>
          <a:lstStyle/>
          <a:p>
            <a:r>
              <a:rPr lang="fr-FR" smtClean="0"/>
              <a:t>Recent Amendments l  Delhi VAT        </a:t>
            </a:r>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solidFill>
            <a:schemeClr val="tx2">
              <a:lumMod val="20000"/>
              <a:lumOff val="80000"/>
            </a:schemeClr>
          </a:solidFill>
        </p:spPr>
        <p:txBody>
          <a:bodyPr>
            <a:noAutofit/>
          </a:bodyPr>
          <a:lstStyle/>
          <a:p>
            <a:r>
              <a:rPr lang="en-US" sz="3200" b="1" u="sng" dirty="0" smtClean="0">
                <a:latin typeface="Castellar" pitchFamily="18" charset="0"/>
              </a:rPr>
              <a:t>Notification no. 532-542 dated      27-08-2012</a:t>
            </a:r>
            <a:endParaRPr lang="en-IN" sz="3200" dirty="0"/>
          </a:p>
        </p:txBody>
      </p:sp>
      <p:sp>
        <p:nvSpPr>
          <p:cNvPr id="3" name="Content Placeholder 2"/>
          <p:cNvSpPr>
            <a:spLocks noGrp="1"/>
          </p:cNvSpPr>
          <p:nvPr>
            <p:ph idx="1"/>
          </p:nvPr>
        </p:nvSpPr>
        <p:spPr/>
        <p:txBody>
          <a:bodyPr>
            <a:normAutofit fontScale="77500" lnSpcReduction="20000"/>
          </a:bodyPr>
          <a:lstStyle/>
          <a:p>
            <a:pPr algn="just">
              <a:buFont typeface="Wingdings" pitchFamily="2" charset="2"/>
              <a:buChar char="q"/>
            </a:pPr>
            <a:r>
              <a:rPr lang="en-US" sz="3300" b="1" dirty="0" smtClean="0"/>
              <a:t>WHO IS REQUIRED TO PROCURE FORMS ELECTRONICALLY ?</a:t>
            </a:r>
          </a:p>
          <a:p>
            <a:pPr algn="just">
              <a:buFont typeface="Wingdings" pitchFamily="2" charset="2"/>
              <a:buChar char="Ø"/>
            </a:pPr>
            <a:r>
              <a:rPr lang="en-US" sz="2800" dirty="0" smtClean="0"/>
              <a:t>ALL DEALERS REGISTERED IN DELHI U/S 7 OF THE CST ACT, 1956.</a:t>
            </a:r>
          </a:p>
          <a:p>
            <a:pPr algn="just">
              <a:buNone/>
            </a:pPr>
            <a:endParaRPr lang="en-US" sz="2800" dirty="0" smtClean="0"/>
          </a:p>
          <a:p>
            <a:pPr algn="just">
              <a:buFont typeface="Wingdings" pitchFamily="2" charset="2"/>
              <a:buChar char="q"/>
            </a:pPr>
            <a:r>
              <a:rPr lang="en-US" b="1" dirty="0" smtClean="0"/>
              <a:t>ARE ALL CENTRAL STATUTORY FORMS TO BE PROCURED ONLINE ?</a:t>
            </a:r>
          </a:p>
          <a:p>
            <a:pPr algn="just">
              <a:buFont typeface="Wingdings" pitchFamily="2" charset="2"/>
              <a:buChar char="Ø"/>
            </a:pPr>
            <a:r>
              <a:rPr lang="en-US" dirty="0" smtClean="0"/>
              <a:t> NO, AS PER NOTIFICATION ONLY DECLARATION FORMS ‘C’, ‘F’ AND ‘H’ ARE TO BE PROCURED ONLINE. E-1, E-2 , I AND J FORMS HAVE TO BE PROCURED MANUALLY.</a:t>
            </a:r>
          </a:p>
          <a:p>
            <a:pPr algn="just">
              <a:buFont typeface="Wingdings" pitchFamily="2" charset="2"/>
              <a:buChar char="Ø"/>
            </a:pPr>
            <a:endParaRPr lang="en-US" dirty="0" smtClean="0"/>
          </a:p>
          <a:p>
            <a:pPr algn="just">
              <a:buFont typeface="Wingdings" pitchFamily="2" charset="2"/>
              <a:buChar char="q"/>
            </a:pPr>
            <a:r>
              <a:rPr lang="en-US" b="1" dirty="0" smtClean="0"/>
              <a:t>FORMS FOR WHICH YEAR ARE AVAILABLE ONLINE ?</a:t>
            </a:r>
          </a:p>
          <a:p>
            <a:pPr algn="just">
              <a:buFont typeface="Wingdings" pitchFamily="2" charset="2"/>
              <a:buChar char="Ø"/>
            </a:pPr>
            <a:r>
              <a:rPr lang="en-US" dirty="0" smtClean="0"/>
              <a:t>FORMS FOR THE YEAR 2012-13 ARE AVAILABLE ONLINE.</a:t>
            </a:r>
            <a:endParaRPr lang="en-IN"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23</a:t>
            </a:fld>
            <a:endParaRPr lang="en-US"/>
          </a:p>
        </p:txBody>
      </p:sp>
      <p:sp>
        <p:nvSpPr>
          <p:cNvPr id="6" name="Footer Placeholder 5"/>
          <p:cNvSpPr>
            <a:spLocks noGrp="1"/>
          </p:cNvSpPr>
          <p:nvPr>
            <p:ph type="ftr" sz="quarter" idx="11"/>
          </p:nvPr>
        </p:nvSpPr>
        <p:spPr/>
        <p:txBody>
          <a:bodyPr/>
          <a:lstStyle/>
          <a:p>
            <a:r>
              <a:rPr lang="fr-FR" smtClean="0"/>
              <a:t>Recent Amendments l  Delhi VAT        </a:t>
            </a:r>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solidFill>
            <a:schemeClr val="tx2">
              <a:lumMod val="20000"/>
              <a:lumOff val="80000"/>
            </a:schemeClr>
          </a:solidFill>
        </p:spPr>
        <p:txBody>
          <a:bodyPr>
            <a:noAutofit/>
          </a:bodyPr>
          <a:lstStyle/>
          <a:p>
            <a:r>
              <a:rPr lang="en-IN" sz="2400" b="1" dirty="0" smtClean="0">
                <a:latin typeface="Castellar" pitchFamily="18" charset="0"/>
              </a:rPr>
              <a:t>CIRCULAR NO.16 0F 2012-13  DATED 28-08-2012 </a:t>
            </a:r>
            <a:br>
              <a:rPr lang="en-IN" sz="2400" b="1" dirty="0" smtClean="0">
                <a:latin typeface="Castellar" pitchFamily="18" charset="0"/>
              </a:rPr>
            </a:br>
            <a:r>
              <a:rPr lang="en-IN" sz="2400" b="1" dirty="0" smtClean="0">
                <a:latin typeface="Castellar" pitchFamily="18" charset="0"/>
              </a:rPr>
              <a:t>REGARDING Online issue of Central Declaration Forms </a:t>
            </a:r>
            <a:endParaRPr lang="en-IN" sz="2400" b="1" dirty="0">
              <a:latin typeface="Castellar" pitchFamily="18" charset="0"/>
            </a:endParaRPr>
          </a:p>
        </p:txBody>
      </p:sp>
      <p:sp>
        <p:nvSpPr>
          <p:cNvPr id="3" name="Content Placeholder 2"/>
          <p:cNvSpPr>
            <a:spLocks noGrp="1"/>
          </p:cNvSpPr>
          <p:nvPr>
            <p:ph idx="1"/>
          </p:nvPr>
        </p:nvSpPr>
        <p:spPr>
          <a:xfrm>
            <a:off x="457200" y="1600201"/>
            <a:ext cx="8458200" cy="5029199"/>
          </a:xfrm>
        </p:spPr>
        <p:txBody>
          <a:bodyPr>
            <a:noAutofit/>
          </a:bodyPr>
          <a:lstStyle/>
          <a:p>
            <a:pPr algn="just">
              <a:buNone/>
            </a:pPr>
            <a:r>
              <a:rPr lang="en-IN" sz="2000" dirty="0" smtClean="0"/>
              <a:t>	The Department of Trade and Taxes has introduced the facility for online issue of Central Declaration Forms 'C', 'F' and 'H' on the website of the Department www.dvat.gov.in.This is a fully automated facility with no human interface required from the Department side.</a:t>
            </a:r>
          </a:p>
          <a:p>
            <a:pPr algn="just"/>
            <a:r>
              <a:rPr lang="en-IN" sz="2000" dirty="0" smtClean="0"/>
              <a:t>The Dealers can now log in to the website with their TIN and password, submit requisition for Central Declaration Forms 'C', 'F' and 'H' online and immediately after submission of requisition, download and print the Central Declaration Forms requisitioned. Detailed instructions regarding manner of obtaining Forms online are available under the link 'User Manuals' on the website of the Department.</a:t>
            </a:r>
          </a:p>
          <a:p>
            <a:pPr algn="just"/>
            <a:r>
              <a:rPr lang="en-IN" sz="1800" dirty="0" smtClean="0"/>
              <a:t>Some of the salient features of this facility are listed below:</a:t>
            </a:r>
          </a:p>
          <a:p>
            <a:pPr algn="just">
              <a:buNone/>
            </a:pPr>
            <a:r>
              <a:rPr lang="en-IN" sz="1200" dirty="0" smtClean="0"/>
              <a:t>	</a:t>
            </a:r>
            <a:r>
              <a:rPr lang="en-IN" sz="2000" dirty="0" smtClean="0"/>
              <a:t>1.    Forms will be issued on the basis of the data regarding purchase filed in Annexure 2A.</a:t>
            </a:r>
          </a:p>
          <a:p>
            <a:pPr algn="just"/>
            <a:r>
              <a:rPr lang="en-IN" sz="2000" dirty="0" smtClean="0"/>
              <a:t>2.    Central Declaration Forms 'C' and 'H' will be issued on quarterly basis and Central Declaration Forms 'F' will be issued on monthly basis.</a:t>
            </a:r>
          </a:p>
          <a:p>
            <a:pPr algn="just"/>
            <a:endParaRPr lang="en-IN" sz="1200" dirty="0" smtClean="0"/>
          </a:p>
          <a:p>
            <a:pPr algn="just"/>
            <a:endParaRPr lang="en-IN" sz="2000" dirty="0" smtClean="0"/>
          </a:p>
          <a:p>
            <a:pPr algn="just"/>
            <a:endParaRPr lang="en-IN" sz="2000" dirty="0" smtClean="0"/>
          </a:p>
        </p:txBody>
      </p:sp>
      <p:sp>
        <p:nvSpPr>
          <p:cNvPr id="4" name="Slide Number Placeholder 3"/>
          <p:cNvSpPr>
            <a:spLocks noGrp="1"/>
          </p:cNvSpPr>
          <p:nvPr>
            <p:ph type="sldNum" sz="quarter" idx="12"/>
          </p:nvPr>
        </p:nvSpPr>
        <p:spPr/>
        <p:txBody>
          <a:bodyPr/>
          <a:lstStyle/>
          <a:p>
            <a:fld id="{B6F15528-21DE-4FAA-801E-634DDDAF4B2B}" type="slidenum">
              <a:rPr lang="en-US" smtClean="0"/>
              <a:pPr/>
              <a:t>24</a:t>
            </a:fld>
            <a:endParaRPr lang="en-US"/>
          </a:p>
        </p:txBody>
      </p:sp>
      <p:sp>
        <p:nvSpPr>
          <p:cNvPr id="6" name="Footer Placeholder 5"/>
          <p:cNvSpPr>
            <a:spLocks noGrp="1"/>
          </p:cNvSpPr>
          <p:nvPr>
            <p:ph type="ftr" sz="quarter" idx="11"/>
          </p:nvPr>
        </p:nvSpPr>
        <p:spPr/>
        <p:txBody>
          <a:bodyPr/>
          <a:lstStyle/>
          <a:p>
            <a:r>
              <a:rPr lang="fr-FR" smtClean="0"/>
              <a:t>Recent Amendments l  Delhi VAT        </a:t>
            </a:r>
            <a:endParaRPr 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solidFill>
            <a:schemeClr val="tx2">
              <a:lumMod val="20000"/>
              <a:lumOff val="80000"/>
            </a:schemeClr>
          </a:solidFill>
        </p:spPr>
        <p:txBody>
          <a:bodyPr>
            <a:normAutofit/>
          </a:bodyPr>
          <a:lstStyle/>
          <a:p>
            <a:r>
              <a:rPr lang="en-IN" sz="2400" b="1" dirty="0" smtClean="0">
                <a:latin typeface="Castellar" pitchFamily="18" charset="0"/>
              </a:rPr>
              <a:t>CIRCULAR NO.16 0F 2012-13  DATED 28-08-2012 </a:t>
            </a:r>
            <a:br>
              <a:rPr lang="en-IN" sz="2400" b="1" dirty="0" smtClean="0">
                <a:latin typeface="Castellar" pitchFamily="18" charset="0"/>
              </a:rPr>
            </a:br>
            <a:r>
              <a:rPr lang="en-IN" sz="2400" b="1" dirty="0" smtClean="0">
                <a:latin typeface="Castellar" pitchFamily="18" charset="0"/>
              </a:rPr>
              <a:t>REGARDING Online issue of Central Declaration Forms </a:t>
            </a:r>
            <a:endParaRPr lang="en-IN" sz="2400" dirty="0"/>
          </a:p>
        </p:txBody>
      </p:sp>
      <p:sp>
        <p:nvSpPr>
          <p:cNvPr id="3" name="Content Placeholder 2"/>
          <p:cNvSpPr>
            <a:spLocks noGrp="1"/>
          </p:cNvSpPr>
          <p:nvPr>
            <p:ph idx="1"/>
          </p:nvPr>
        </p:nvSpPr>
        <p:spPr/>
        <p:txBody>
          <a:bodyPr>
            <a:normAutofit fontScale="25000" lnSpcReduction="20000"/>
          </a:bodyPr>
          <a:lstStyle/>
          <a:p>
            <a:pPr algn="just"/>
            <a:endParaRPr lang="en-IN" dirty="0" smtClean="0"/>
          </a:p>
          <a:p>
            <a:pPr algn="just"/>
            <a:r>
              <a:rPr lang="en-IN" sz="8000" dirty="0" smtClean="0"/>
              <a:t>3.	 At the time of submitting the requisition online, Dealers can reduce the amount of overheads like CST paid, Freight &amp; Cartage, Purchase Return etc. from the amount mentioned in Annexure 2A.</a:t>
            </a:r>
          </a:p>
          <a:p>
            <a:pPr algn="just">
              <a:buNone/>
            </a:pPr>
            <a:endParaRPr lang="en-IN" sz="8000" dirty="0" smtClean="0"/>
          </a:p>
          <a:p>
            <a:pPr algn="just"/>
            <a:r>
              <a:rPr lang="en-IN" sz="8000" dirty="0" smtClean="0"/>
              <a:t>4. In cases where a part of the purchases reflected in Annexure 2A for a  particular month pertains to despatches made by the Suppliers in the preceding month, the Dealers have the option to obtain two Forms, one for the part pertaining to the previous month and another for the pert pertaining to the month in which purchases have been booked. In such cases, sum of amount of both the Forms shall be equal to the amount mentioned in Annexure 2A.</a:t>
            </a:r>
          </a:p>
          <a:p>
            <a:pPr algn="just"/>
            <a:endParaRPr lang="en-IN" dirty="0" smtClean="0"/>
          </a:p>
          <a:p>
            <a:pPr algn="just"/>
            <a:r>
              <a:rPr lang="en-IN" sz="8000" dirty="0" smtClean="0"/>
              <a:t>5.	This facility has been introduced only for Central Declaration Forms 'C', 'F' and 'H' for the year 2012-13 onwards. Central Declaration Forms 'C', 'F' and 'H' for the years prior to 2012-13 and other Forms/ Certificates like E-I, E-II etc shall continue to be issued by the Ward Officers, as earlier.</a:t>
            </a:r>
          </a:p>
          <a:p>
            <a:pPr algn="just">
              <a:buNone/>
            </a:pPr>
            <a:r>
              <a:rPr lang="en-IN" sz="8000" i="1" dirty="0" smtClean="0"/>
              <a:t>								        Contd.:</a:t>
            </a:r>
          </a:p>
        </p:txBody>
      </p:sp>
      <p:sp>
        <p:nvSpPr>
          <p:cNvPr id="4" name="Slide Number Placeholder 3"/>
          <p:cNvSpPr>
            <a:spLocks noGrp="1"/>
          </p:cNvSpPr>
          <p:nvPr>
            <p:ph type="sldNum" sz="quarter" idx="12"/>
          </p:nvPr>
        </p:nvSpPr>
        <p:spPr/>
        <p:txBody>
          <a:bodyPr/>
          <a:lstStyle/>
          <a:p>
            <a:fld id="{B6F15528-21DE-4FAA-801E-634DDDAF4B2B}" type="slidenum">
              <a:rPr lang="en-US" smtClean="0"/>
              <a:pPr/>
              <a:t>25</a:t>
            </a:fld>
            <a:endParaRPr lang="en-US"/>
          </a:p>
        </p:txBody>
      </p:sp>
      <p:sp>
        <p:nvSpPr>
          <p:cNvPr id="6" name="Footer Placeholder 5"/>
          <p:cNvSpPr>
            <a:spLocks noGrp="1"/>
          </p:cNvSpPr>
          <p:nvPr>
            <p:ph type="ftr" sz="quarter" idx="11"/>
          </p:nvPr>
        </p:nvSpPr>
        <p:spPr/>
        <p:txBody>
          <a:bodyPr/>
          <a:lstStyle/>
          <a:p>
            <a:r>
              <a:rPr lang="fr-FR" smtClean="0"/>
              <a:t>Recent Amendments l  Delhi VAT        </a:t>
            </a:r>
            <a:endParaRPr 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47800"/>
          </a:xfrm>
          <a:solidFill>
            <a:schemeClr val="tx2">
              <a:lumMod val="20000"/>
              <a:lumOff val="80000"/>
            </a:schemeClr>
          </a:solidFill>
        </p:spPr>
        <p:txBody>
          <a:bodyPr>
            <a:normAutofit/>
          </a:bodyPr>
          <a:lstStyle/>
          <a:p>
            <a:r>
              <a:rPr lang="en-IN" sz="2700" b="1" dirty="0" smtClean="0">
                <a:latin typeface="Castellar" pitchFamily="18" charset="0"/>
              </a:rPr>
              <a:t>CIRCULAR NO.16 0F 2012-13  DATED 28-08-2012 </a:t>
            </a:r>
            <a:br>
              <a:rPr lang="en-IN" sz="2700" b="1" dirty="0" smtClean="0">
                <a:latin typeface="Castellar" pitchFamily="18" charset="0"/>
              </a:rPr>
            </a:br>
            <a:r>
              <a:rPr lang="en-IN" sz="2700" b="1" dirty="0" smtClean="0">
                <a:latin typeface="Castellar" pitchFamily="18" charset="0"/>
              </a:rPr>
              <a:t>REGARDING Online issue of Central Declaration Forms </a:t>
            </a:r>
            <a:endParaRPr lang="en-IN" dirty="0"/>
          </a:p>
        </p:txBody>
      </p:sp>
      <p:sp>
        <p:nvSpPr>
          <p:cNvPr id="3" name="Content Placeholder 2"/>
          <p:cNvSpPr>
            <a:spLocks noGrp="1"/>
          </p:cNvSpPr>
          <p:nvPr>
            <p:ph idx="1"/>
          </p:nvPr>
        </p:nvSpPr>
        <p:spPr>
          <a:xfrm>
            <a:off x="457200" y="1600201"/>
            <a:ext cx="8305800" cy="5029199"/>
          </a:xfrm>
        </p:spPr>
        <p:txBody>
          <a:bodyPr>
            <a:normAutofit fontScale="25000" lnSpcReduction="20000"/>
          </a:bodyPr>
          <a:lstStyle/>
          <a:p>
            <a:pPr algn="just"/>
            <a:r>
              <a:rPr lang="en-IN" sz="7200" dirty="0" smtClean="0"/>
              <a:t>6. </a:t>
            </a:r>
            <a:r>
              <a:rPr lang="en-IN" sz="4500" dirty="0" smtClean="0"/>
              <a:t>	</a:t>
            </a:r>
            <a:r>
              <a:rPr lang="en-IN" sz="7200" dirty="0" smtClean="0"/>
              <a:t>Advance Central Declaration Forms shall also continue to be issued by the 	Ward Officers, as 	earlier.</a:t>
            </a:r>
          </a:p>
          <a:p>
            <a:pPr algn="just">
              <a:buNone/>
            </a:pPr>
            <a:endParaRPr lang="en-IN" sz="7200" dirty="0" smtClean="0"/>
          </a:p>
          <a:p>
            <a:pPr algn="just"/>
            <a:r>
              <a:rPr lang="en-IN" sz="7200" dirty="0" smtClean="0"/>
              <a:t>7. 	Each Form issued online shall bear a unique number, barcode, electronic seal 	and  watermark.</a:t>
            </a:r>
          </a:p>
          <a:p>
            <a:pPr algn="just"/>
            <a:endParaRPr lang="en-IN" sz="7200" dirty="0" smtClean="0"/>
          </a:p>
          <a:p>
            <a:pPr algn="just"/>
            <a:r>
              <a:rPr lang="en-IN" sz="7200" dirty="0" smtClean="0"/>
              <a:t>8. 	List of Branches, Consignment Agents,..Principals and list of items cannot be 	updated 	directly in the requisition. These information are to be updated 	online separately through 	the designated link available on dealer login, 	before processing the requisition for Central 	Declaration Forms.</a:t>
            </a:r>
          </a:p>
          <a:p>
            <a:pPr algn="just"/>
            <a:endParaRPr lang="en-IN" sz="7200" dirty="0" smtClean="0"/>
          </a:p>
          <a:p>
            <a:pPr algn="just"/>
            <a:r>
              <a:rPr lang="en-IN" sz="7200" dirty="0" smtClean="0"/>
              <a:t>9. 	In the first instance, this facility has been introduced for all Dealers of Wards 	201 to 206. It will be extended to all Dealers shortly.</a:t>
            </a:r>
          </a:p>
          <a:p>
            <a:pPr lvl="1" algn="just"/>
            <a:endParaRPr lang="en-IN" sz="6400" dirty="0" smtClean="0"/>
          </a:p>
          <a:p>
            <a:pPr algn="just"/>
            <a:r>
              <a:rPr lang="en-IN" sz="7200" dirty="0" smtClean="0"/>
              <a:t>10.	Dealers who have not filed their OVAT/CST return for any Tax Period or 	against whom dues are pending will not be able to obtain forms through 	this facility. They will be required to file the returns or deposit the dues and 	update the status </a:t>
            </a:r>
            <a:r>
              <a:rPr lang="en-IN" sz="7200" dirty="0" err="1" smtClean="0"/>
              <a:t>throuqh</a:t>
            </a:r>
            <a:r>
              <a:rPr lang="en-IN" sz="7200" dirty="0" smtClean="0"/>
              <a:t> the appropriate link on dealer login page before 	processing online requisition for Central Declaration Forms </a:t>
            </a:r>
            <a:r>
              <a:rPr lang="en-IN" sz="7200" i="1" dirty="0" smtClean="0"/>
              <a:t>'C', 'F‘ and 'H'.</a:t>
            </a:r>
            <a:endParaRPr lang="en-IN" sz="7200" dirty="0" smtClean="0"/>
          </a:p>
          <a:p>
            <a:endParaRPr lang="en-IN" sz="4400" dirty="0" smtClean="0"/>
          </a:p>
          <a:p>
            <a:endParaRPr lang="en-IN" sz="44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26</a:t>
            </a:fld>
            <a:endParaRPr lang="en-US"/>
          </a:p>
        </p:txBody>
      </p:sp>
      <p:sp>
        <p:nvSpPr>
          <p:cNvPr id="6" name="Footer Placeholder 5"/>
          <p:cNvSpPr>
            <a:spLocks noGrp="1"/>
          </p:cNvSpPr>
          <p:nvPr>
            <p:ph type="ftr" sz="quarter" idx="11"/>
          </p:nvPr>
        </p:nvSpPr>
        <p:spPr/>
        <p:txBody>
          <a:bodyPr/>
          <a:lstStyle/>
          <a:p>
            <a:r>
              <a:rPr lang="fr-FR" smtClean="0"/>
              <a:t>Recent Amendments l  Delhi VAT        </a:t>
            </a:r>
            <a:endParaRPr 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solidFill>
            <a:schemeClr val="tx2">
              <a:lumMod val="20000"/>
              <a:lumOff val="80000"/>
            </a:schemeClr>
          </a:solidFill>
        </p:spPr>
        <p:txBody>
          <a:bodyPr>
            <a:normAutofit fontScale="90000"/>
          </a:bodyPr>
          <a:lstStyle/>
          <a:p>
            <a:r>
              <a:rPr lang="en-US" b="1" dirty="0" smtClean="0">
                <a:latin typeface="Castellar" pitchFamily="18" charset="0"/>
              </a:rPr>
              <a:t>ANAMOLY IN RESPECT OF FORM ‘H’</a:t>
            </a:r>
            <a:endParaRPr lang="en-IN" b="1" dirty="0">
              <a:latin typeface="Castellar" pitchFamily="18" charset="0"/>
            </a:endParaRPr>
          </a:p>
        </p:txBody>
      </p:sp>
      <p:sp>
        <p:nvSpPr>
          <p:cNvPr id="3" name="Content Placeholder 2"/>
          <p:cNvSpPr>
            <a:spLocks noGrp="1"/>
          </p:cNvSpPr>
          <p:nvPr>
            <p:ph idx="1"/>
          </p:nvPr>
        </p:nvSpPr>
        <p:spPr/>
        <p:txBody>
          <a:bodyPr/>
          <a:lstStyle/>
          <a:p>
            <a:pPr algn="just"/>
            <a:r>
              <a:rPr lang="en-US" dirty="0" smtClean="0"/>
              <a:t>SECTION 5(4) OF CST ACT,1956 READ WITH RULE 12(10) OF CST(R&amp;T) RULES REQUIRE A DEALER TO FURNISH A SINGLE DECLARATION FORM ‘H’ AGAINST AN EXPORT. THE PRESENT CIRCULARS REQUIRE A DEALER TO HAVE FORM ‘H’ ON QUARTERLY BASIS. </a:t>
            </a:r>
            <a:endParaRPr lang="en-IN"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27</a:t>
            </a:fld>
            <a:endParaRPr lang="en-US"/>
          </a:p>
        </p:txBody>
      </p:sp>
      <p:sp>
        <p:nvSpPr>
          <p:cNvPr id="6" name="Footer Placeholder 5"/>
          <p:cNvSpPr>
            <a:spLocks noGrp="1"/>
          </p:cNvSpPr>
          <p:nvPr>
            <p:ph type="ftr" sz="quarter" idx="11"/>
          </p:nvPr>
        </p:nvSpPr>
        <p:spPr/>
        <p:txBody>
          <a:bodyPr/>
          <a:lstStyle/>
          <a:p>
            <a:r>
              <a:rPr lang="fr-FR" smtClean="0"/>
              <a:t>Recent Amendments l  Delhi VAT        </a:t>
            </a:r>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47800"/>
          </a:xfrm>
          <a:solidFill>
            <a:schemeClr val="tx2">
              <a:lumMod val="20000"/>
              <a:lumOff val="80000"/>
            </a:schemeClr>
          </a:solidFill>
        </p:spPr>
        <p:txBody>
          <a:bodyPr>
            <a:noAutofit/>
          </a:bodyPr>
          <a:lstStyle/>
          <a:p>
            <a:r>
              <a:rPr lang="en-IN" sz="3200" b="1" dirty="0" smtClean="0">
                <a:latin typeface="Castellar" pitchFamily="18" charset="0"/>
              </a:rPr>
              <a:t/>
            </a:r>
            <a:br>
              <a:rPr lang="en-IN" sz="3200" b="1" dirty="0" smtClean="0">
                <a:latin typeface="Castellar" pitchFamily="18" charset="0"/>
              </a:rPr>
            </a:br>
            <a:r>
              <a:rPr lang="en-IN" sz="3200" b="1" dirty="0" smtClean="0">
                <a:latin typeface="Castellar" pitchFamily="18" charset="0"/>
              </a:rPr>
              <a:t>Notification No. 361-371 Dated:      23-07-2012</a:t>
            </a:r>
            <a:br>
              <a:rPr lang="en-IN" sz="3200" b="1" dirty="0" smtClean="0">
                <a:latin typeface="Castellar" pitchFamily="18" charset="0"/>
              </a:rPr>
            </a:br>
            <a:endParaRPr lang="en-IN" sz="3200" b="1" dirty="0">
              <a:latin typeface="Castellar" pitchFamily="18" charset="0"/>
            </a:endParaRPr>
          </a:p>
        </p:txBody>
      </p:sp>
      <p:sp>
        <p:nvSpPr>
          <p:cNvPr id="3" name="Content Placeholder 2"/>
          <p:cNvSpPr>
            <a:spLocks noGrp="1"/>
          </p:cNvSpPr>
          <p:nvPr>
            <p:ph idx="1"/>
          </p:nvPr>
        </p:nvSpPr>
        <p:spPr/>
        <p:txBody>
          <a:bodyPr>
            <a:normAutofit/>
          </a:bodyPr>
          <a:lstStyle/>
          <a:p>
            <a:pPr algn="just"/>
            <a:r>
              <a:rPr lang="en-IN" dirty="0" smtClean="0"/>
              <a:t>No security required to be furnished by such dealers, who apply for registration with the department during the period of next two months from the date of issue of this notification. </a:t>
            </a:r>
          </a:p>
          <a:p>
            <a:pPr algn="just"/>
            <a:r>
              <a:rPr lang="en-US" dirty="0" smtClean="0"/>
              <a:t>Vide Notification dated 01-10-2012 this facility has been extended </a:t>
            </a:r>
            <a:r>
              <a:rPr lang="en-US" dirty="0" err="1" smtClean="0"/>
              <a:t>upto</a:t>
            </a:r>
            <a:r>
              <a:rPr lang="en-US" dirty="0" smtClean="0"/>
              <a:t> 31</a:t>
            </a:r>
            <a:r>
              <a:rPr lang="en-US" baseline="30000" dirty="0" smtClean="0"/>
              <a:t>st</a:t>
            </a:r>
            <a:r>
              <a:rPr lang="en-US" dirty="0" smtClean="0"/>
              <a:t> December, 2012.</a:t>
            </a:r>
            <a:endParaRPr lang="en-IN"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28</a:t>
            </a:fld>
            <a:endParaRPr lang="en-US"/>
          </a:p>
        </p:txBody>
      </p:sp>
      <p:sp>
        <p:nvSpPr>
          <p:cNvPr id="6" name="Footer Placeholder 5"/>
          <p:cNvSpPr>
            <a:spLocks noGrp="1"/>
          </p:cNvSpPr>
          <p:nvPr>
            <p:ph type="ftr" sz="quarter" idx="11"/>
          </p:nvPr>
        </p:nvSpPr>
        <p:spPr/>
        <p:txBody>
          <a:bodyPr/>
          <a:lstStyle/>
          <a:p>
            <a:r>
              <a:rPr lang="fr-FR" smtClean="0"/>
              <a:t>Recent Amendments l  Delhi VAT        </a:t>
            </a:r>
            <a:endParaRPr 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solidFill>
            <a:schemeClr val="tx2">
              <a:lumMod val="20000"/>
              <a:lumOff val="80000"/>
            </a:schemeClr>
          </a:solidFill>
        </p:spPr>
        <p:txBody>
          <a:bodyPr>
            <a:normAutofit/>
          </a:bodyPr>
          <a:lstStyle/>
          <a:p>
            <a:r>
              <a:rPr lang="en-US" sz="2400" b="1" u="sng" dirty="0" smtClean="0">
                <a:latin typeface="Castellar" pitchFamily="18" charset="0"/>
              </a:rPr>
              <a:t>Notification no. 472-483 dated 16-08-2012 REGARDING FORM STOCK-1</a:t>
            </a:r>
            <a:endParaRPr lang="en-IN" sz="2400" b="1" u="sng" dirty="0">
              <a:latin typeface="Castellar" pitchFamily="18" charset="0"/>
            </a:endParaRPr>
          </a:p>
        </p:txBody>
      </p:sp>
      <p:sp>
        <p:nvSpPr>
          <p:cNvPr id="3" name="Content Placeholder 2"/>
          <p:cNvSpPr>
            <a:spLocks noGrp="1"/>
          </p:cNvSpPr>
          <p:nvPr>
            <p:ph idx="1"/>
          </p:nvPr>
        </p:nvSpPr>
        <p:spPr/>
        <p:txBody>
          <a:bodyPr>
            <a:normAutofit lnSpcReduction="10000"/>
          </a:bodyPr>
          <a:lstStyle/>
          <a:p>
            <a:r>
              <a:rPr lang="en-US" dirty="0" smtClean="0"/>
              <a:t>TAX RATE WISE –DETAIL TO BE FURNISHED.</a:t>
            </a:r>
          </a:p>
          <a:p>
            <a:r>
              <a:rPr lang="en-US" dirty="0" smtClean="0"/>
              <a:t>OF CLOSING STOCK HELD AS ON 31</a:t>
            </a:r>
            <a:r>
              <a:rPr lang="en-US" baseline="30000" dirty="0" smtClean="0"/>
              <a:t>st</a:t>
            </a:r>
            <a:r>
              <a:rPr lang="en-US" dirty="0" smtClean="0"/>
              <a:t> MARCH OF EACH YEAR.</a:t>
            </a:r>
          </a:p>
          <a:p>
            <a:r>
              <a:rPr lang="en-US" dirty="0" smtClean="0"/>
              <a:t>TO BE FURNISHED UPTO 30</a:t>
            </a:r>
            <a:r>
              <a:rPr lang="en-US" baseline="30000" dirty="0" smtClean="0"/>
              <a:t>TH</a:t>
            </a:r>
            <a:r>
              <a:rPr lang="en-US" dirty="0" smtClean="0"/>
              <a:t> JUNE OF THAT YEAR.</a:t>
            </a:r>
          </a:p>
          <a:p>
            <a:r>
              <a:rPr lang="en-US" dirty="0" smtClean="0"/>
              <a:t>FOR THE YEAR ENDING 31</a:t>
            </a:r>
            <a:r>
              <a:rPr lang="en-US" baseline="30000" dirty="0" smtClean="0"/>
              <a:t>ST</a:t>
            </a:r>
            <a:r>
              <a:rPr lang="en-US" dirty="0" smtClean="0"/>
              <a:t> MARCH 2012 THE DETAIL HAS TO BE FURNISHED UPTO 31.12.2012.</a:t>
            </a:r>
          </a:p>
          <a:p>
            <a:r>
              <a:rPr lang="en-US" dirty="0" smtClean="0"/>
              <a:t>TO BE FURNISHED ONLINE.</a:t>
            </a:r>
            <a:endParaRPr lang="en-IN"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29</a:t>
            </a:fld>
            <a:endParaRPr lang="en-US"/>
          </a:p>
        </p:txBody>
      </p:sp>
      <p:sp>
        <p:nvSpPr>
          <p:cNvPr id="6" name="Footer Placeholder 5"/>
          <p:cNvSpPr>
            <a:spLocks noGrp="1"/>
          </p:cNvSpPr>
          <p:nvPr>
            <p:ph type="ftr" sz="quarter" idx="11"/>
          </p:nvPr>
        </p:nvSpPr>
        <p:spPr/>
        <p:txBody>
          <a:bodyPr/>
          <a:lstStyle/>
          <a:p>
            <a:r>
              <a:rPr lang="fr-FR" smtClean="0"/>
              <a:t>Recent Amendments l  Delhi VAT        </a:t>
            </a:r>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95400"/>
          </a:xfrm>
          <a:solidFill>
            <a:schemeClr val="tx2">
              <a:lumMod val="20000"/>
              <a:lumOff val="80000"/>
            </a:schemeClr>
          </a:solidFill>
        </p:spPr>
        <p:txBody>
          <a:bodyPr>
            <a:noAutofit/>
          </a:bodyPr>
          <a:lstStyle/>
          <a:p>
            <a:r>
              <a:rPr lang="en-IN" sz="2800" b="1" u="sng" dirty="0" smtClean="0">
                <a:latin typeface="Castellar" pitchFamily="18" charset="0"/>
              </a:rPr>
              <a:t>Section: 70</a:t>
            </a:r>
            <a:br>
              <a:rPr lang="en-IN" sz="2800" b="1" u="sng" dirty="0" smtClean="0">
                <a:latin typeface="Castellar" pitchFamily="18" charset="0"/>
              </a:rPr>
            </a:br>
            <a:r>
              <a:rPr lang="en-IN" sz="2800" b="1" u="sng" dirty="0" smtClean="0">
                <a:latin typeface="Castellar" pitchFamily="18" charset="0"/>
              </a:rPr>
              <a:t>Power Of Commissioner To Make Notifications</a:t>
            </a:r>
            <a:endParaRPr lang="en-IN" sz="2800" u="sng" dirty="0"/>
          </a:p>
        </p:txBody>
      </p:sp>
      <p:sp>
        <p:nvSpPr>
          <p:cNvPr id="3" name="Content Placeholder 2"/>
          <p:cNvSpPr>
            <a:spLocks noGrp="1"/>
          </p:cNvSpPr>
          <p:nvPr>
            <p:ph idx="1"/>
          </p:nvPr>
        </p:nvSpPr>
        <p:spPr/>
        <p:txBody>
          <a:bodyPr>
            <a:normAutofit fontScale="92500" lnSpcReduction="10000"/>
          </a:bodyPr>
          <a:lstStyle/>
          <a:p>
            <a:pPr algn="just"/>
            <a:r>
              <a:rPr lang="en-IN" sz="2200" b="1" dirty="0" smtClean="0">
                <a:latin typeface="Cambria" pitchFamily="18" charset="0"/>
              </a:rPr>
              <a:t>(4)</a:t>
            </a:r>
            <a:r>
              <a:rPr lang="en-IN" sz="2200" dirty="0" smtClean="0">
                <a:latin typeface="Cambria" pitchFamily="18" charset="0"/>
              </a:rPr>
              <a:t> In particular and without prejudice to the generality of the foregoing power, a notification issued by the Commissioner may stipulate all or any of the matters which in the opinion of the Commissioner are necessary or convenient for the proper administration of this Act.</a:t>
            </a:r>
          </a:p>
          <a:p>
            <a:pPr algn="just"/>
            <a:endParaRPr lang="en-IN" sz="2200" dirty="0" smtClean="0">
              <a:latin typeface="Cambria" pitchFamily="18" charset="0"/>
            </a:endParaRPr>
          </a:p>
          <a:p>
            <a:pPr algn="just"/>
            <a:r>
              <a:rPr lang="en-IN" sz="2200" b="1" dirty="0" smtClean="0">
                <a:latin typeface="Cambria" pitchFamily="18" charset="0"/>
              </a:rPr>
              <a:t>(5)</a:t>
            </a:r>
            <a:r>
              <a:rPr lang="en-IN" sz="2200" dirty="0" smtClean="0">
                <a:latin typeface="Cambria" pitchFamily="18" charset="0"/>
              </a:rPr>
              <a:t> Failure to comply with a requirement in a notification may be punishable with fine provided that the amount of the fine does not exceed </a:t>
            </a:r>
            <a:r>
              <a:rPr lang="en-IN" sz="2200" b="1" i="1" u="sng" dirty="0" smtClean="0">
                <a:latin typeface="Cambria" pitchFamily="18" charset="0"/>
              </a:rPr>
              <a:t>Ten thousand</a:t>
            </a:r>
            <a:r>
              <a:rPr lang="en-IN" sz="2200" dirty="0" smtClean="0">
                <a:latin typeface="Cambria" pitchFamily="18" charset="0"/>
              </a:rPr>
              <a:t> rupees or such other amount as may be prescribed.</a:t>
            </a:r>
          </a:p>
          <a:p>
            <a:pPr algn="just"/>
            <a:endParaRPr lang="en-IN" sz="2200" dirty="0" smtClean="0">
              <a:latin typeface="Cambria" pitchFamily="18" charset="0"/>
            </a:endParaRPr>
          </a:p>
          <a:p>
            <a:pPr algn="just"/>
            <a:r>
              <a:rPr lang="en-IN" sz="2200" b="1" dirty="0" smtClean="0">
                <a:latin typeface="Cambria" pitchFamily="18" charset="0"/>
              </a:rPr>
              <a:t>(6)</a:t>
            </a:r>
            <a:r>
              <a:rPr lang="en-IN" sz="2200" dirty="0" smtClean="0">
                <a:latin typeface="Cambria" pitchFamily="18" charset="0"/>
              </a:rPr>
              <a:t> Every notification issued by the Commissioner under this Act shall be published in the official Gazette, and shall not have any effect prior to such publication.</a:t>
            </a:r>
          </a:p>
          <a:p>
            <a:endParaRPr lang="en-IN" sz="22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a:t>
            </a:fld>
            <a:endParaRPr lang="en-US"/>
          </a:p>
        </p:txBody>
      </p:sp>
      <p:sp>
        <p:nvSpPr>
          <p:cNvPr id="6" name="Footer Placeholder 5"/>
          <p:cNvSpPr>
            <a:spLocks noGrp="1"/>
          </p:cNvSpPr>
          <p:nvPr>
            <p:ph type="ftr" sz="quarter" idx="11"/>
          </p:nvPr>
        </p:nvSpPr>
        <p:spPr/>
        <p:txBody>
          <a:bodyPr/>
          <a:lstStyle/>
          <a:p>
            <a:r>
              <a:rPr lang="fr-FR" smtClean="0"/>
              <a:t>Recent Amendments l  Delhi VAT        </a:t>
            </a:r>
            <a:endParaRPr 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382000" cy="6354762"/>
          </a:xfrm>
        </p:spPr>
        <p:txBody>
          <a:bodyPr>
            <a:normAutofit/>
          </a:bodyPr>
          <a:lstStyle/>
          <a:p>
            <a:r>
              <a:rPr lang="en-IN" sz="2700" b="1" dirty="0" smtClean="0"/>
              <a:t>FORM STOCK-1</a:t>
            </a:r>
            <a:br>
              <a:rPr lang="en-IN" sz="2700" b="1" dirty="0" smtClean="0"/>
            </a:br>
            <a:r>
              <a:rPr lang="en-IN" sz="2700" b="1" dirty="0" smtClean="0"/>
              <a:t>Stock Details [Enter Tax rate wise details of Stock in hand</a:t>
            </a:r>
            <a:br>
              <a:rPr lang="en-IN" sz="2700" b="1" dirty="0" smtClean="0"/>
            </a:br>
            <a:r>
              <a:rPr lang="en-IN" sz="2700" b="1" dirty="0" smtClean="0"/>
              <a:t>as on 31st March (Year)]</a:t>
            </a:r>
            <a:br>
              <a:rPr lang="en-IN" sz="2700" b="1" dirty="0" smtClean="0"/>
            </a:br>
            <a:r>
              <a:rPr lang="en-IN" sz="2700" b="1" dirty="0" smtClean="0"/>
              <a:t/>
            </a:r>
            <a:br>
              <a:rPr lang="en-IN" sz="2700" b="1" dirty="0" smtClean="0"/>
            </a:br>
            <a:r>
              <a:rPr lang="en-IN" sz="2700" b="1" dirty="0" smtClean="0"/>
              <a:t>	</a:t>
            </a:r>
            <a:r>
              <a:rPr lang="en-IN" sz="2700" dirty="0" smtClean="0"/>
              <a:t/>
            </a:r>
            <a:br>
              <a:rPr lang="en-IN" sz="2700" dirty="0" smtClean="0"/>
            </a:br>
            <a:r>
              <a:rPr lang="en-IN" sz="2700" dirty="0" smtClean="0"/>
              <a:t/>
            </a:r>
            <a:br>
              <a:rPr lang="en-IN" sz="2700" dirty="0" smtClean="0"/>
            </a:br>
            <a:r>
              <a:rPr lang="en-IN" sz="2700" dirty="0" smtClean="0"/>
              <a:t/>
            </a:r>
            <a:br>
              <a:rPr lang="en-IN" sz="2700" dirty="0" smtClean="0"/>
            </a:br>
            <a:r>
              <a:rPr lang="en-IN" sz="2700" dirty="0" smtClean="0"/>
              <a:t>		</a:t>
            </a:r>
            <a:br>
              <a:rPr lang="en-IN" sz="2700" dirty="0" smtClean="0"/>
            </a:br>
            <a:r>
              <a:rPr lang="en-IN" sz="2700" dirty="0" smtClean="0"/>
              <a:t>		</a:t>
            </a:r>
            <a:br>
              <a:rPr lang="en-IN" sz="2700" dirty="0" smtClean="0"/>
            </a:br>
            <a:r>
              <a:rPr lang="en-IN" sz="2700" dirty="0" smtClean="0"/>
              <a:t>  </a:t>
            </a:r>
            <a:br>
              <a:rPr lang="en-IN" sz="2700" dirty="0" smtClean="0"/>
            </a:br>
            <a:endParaRPr lang="en-IN" dirty="0"/>
          </a:p>
        </p:txBody>
      </p:sp>
      <p:graphicFrame>
        <p:nvGraphicFramePr>
          <p:cNvPr id="3" name="Table 2"/>
          <p:cNvGraphicFramePr>
            <a:graphicFrameLocks noGrp="1"/>
          </p:cNvGraphicFramePr>
          <p:nvPr/>
        </p:nvGraphicFramePr>
        <p:xfrm>
          <a:off x="1371600" y="2971800"/>
          <a:ext cx="6172200" cy="3108960"/>
        </p:xfrm>
        <a:graphic>
          <a:graphicData uri="http://schemas.openxmlformats.org/drawingml/2006/table">
            <a:tbl>
              <a:tblPr firstRow="1" bandRow="1">
                <a:tableStyleId>{5C22544A-7EE6-4342-B048-85BDC9FD1C3A}</a:tableStyleId>
              </a:tblPr>
              <a:tblGrid>
                <a:gridCol w="2209800"/>
                <a:gridCol w="3962400"/>
              </a:tblGrid>
              <a:tr h="274674">
                <a:tc>
                  <a:txBody>
                    <a:bodyPr/>
                    <a:lstStyle/>
                    <a:p>
                      <a:r>
                        <a:rPr lang="en-IN" sz="1800" b="1" dirty="0" smtClean="0"/>
                        <a:t>            RATE </a:t>
                      </a:r>
                      <a:endParaRPr lang="en-IN" dirty="0"/>
                    </a:p>
                  </a:txBody>
                  <a:tcPr/>
                </a:tc>
                <a:tc>
                  <a:txBody>
                    <a:bodyPr/>
                    <a:lstStyle/>
                    <a:p>
                      <a:r>
                        <a:rPr lang="en-US" dirty="0" smtClean="0"/>
                        <a:t>                      AMOUNT</a:t>
                      </a:r>
                      <a:endParaRPr lang="en-IN" dirty="0"/>
                    </a:p>
                  </a:txBody>
                  <a:tcPr/>
                </a:tc>
              </a:tr>
              <a:tr h="274674">
                <a:tc>
                  <a:txBody>
                    <a:bodyPr/>
                    <a:lstStyle/>
                    <a:p>
                      <a:r>
                        <a:rPr lang="en-IN" sz="1800" dirty="0" smtClean="0"/>
                        <a:t>               0%</a:t>
                      </a:r>
                      <a:endParaRPr lang="en-IN" dirty="0"/>
                    </a:p>
                  </a:txBody>
                  <a:tcPr/>
                </a:tc>
                <a:tc>
                  <a:txBody>
                    <a:bodyPr/>
                    <a:lstStyle/>
                    <a:p>
                      <a:endParaRPr lang="en-IN" dirty="0"/>
                    </a:p>
                  </a:txBody>
                  <a:tcPr/>
                </a:tc>
              </a:tr>
              <a:tr h="474095">
                <a:tc>
                  <a:txBody>
                    <a:bodyPr/>
                    <a:lstStyle/>
                    <a:p>
                      <a:r>
                        <a:rPr lang="en-IN" sz="1800" dirty="0" smtClean="0"/>
                        <a:t>               1%</a:t>
                      </a:r>
                      <a:br>
                        <a:rPr lang="en-IN" sz="1800" dirty="0" smtClean="0"/>
                      </a:br>
                      <a:endParaRPr lang="en-IN" dirty="0"/>
                    </a:p>
                  </a:txBody>
                  <a:tcPr/>
                </a:tc>
                <a:tc>
                  <a:txBody>
                    <a:bodyPr/>
                    <a:lstStyle/>
                    <a:p>
                      <a:endParaRPr lang="en-IN"/>
                    </a:p>
                  </a:txBody>
                  <a:tcPr/>
                </a:tc>
              </a:tr>
              <a:tr h="474095">
                <a:tc>
                  <a:txBody>
                    <a:bodyPr/>
                    <a:lstStyle/>
                    <a:p>
                      <a:r>
                        <a:rPr lang="en-IN" sz="1800" dirty="0" smtClean="0"/>
                        <a:t>                5%</a:t>
                      </a:r>
                      <a:br>
                        <a:rPr lang="en-IN" sz="1800" dirty="0" smtClean="0"/>
                      </a:br>
                      <a:endParaRPr lang="en-IN" dirty="0"/>
                    </a:p>
                  </a:txBody>
                  <a:tcPr/>
                </a:tc>
                <a:tc>
                  <a:txBody>
                    <a:bodyPr/>
                    <a:lstStyle/>
                    <a:p>
                      <a:endParaRPr lang="en-IN" dirty="0"/>
                    </a:p>
                  </a:txBody>
                  <a:tcPr/>
                </a:tc>
              </a:tr>
              <a:tr h="274674">
                <a:tc>
                  <a:txBody>
                    <a:bodyPr/>
                    <a:lstStyle/>
                    <a:p>
                      <a:r>
                        <a:rPr lang="en-US" dirty="0" smtClean="0"/>
                        <a:t>              12.5%</a:t>
                      </a:r>
                      <a:endParaRPr lang="en-IN" dirty="0"/>
                    </a:p>
                  </a:txBody>
                  <a:tcPr/>
                </a:tc>
                <a:tc>
                  <a:txBody>
                    <a:bodyPr/>
                    <a:lstStyle/>
                    <a:p>
                      <a:endParaRPr lang="en-IN" dirty="0"/>
                    </a:p>
                  </a:txBody>
                  <a:tcPr/>
                </a:tc>
              </a:tr>
              <a:tr h="274674">
                <a:tc>
                  <a:txBody>
                    <a:bodyPr/>
                    <a:lstStyle/>
                    <a:p>
                      <a:r>
                        <a:rPr lang="en-US" dirty="0" smtClean="0"/>
                        <a:t>              20%</a:t>
                      </a:r>
                      <a:endParaRPr lang="en-IN" dirty="0"/>
                    </a:p>
                  </a:txBody>
                  <a:tcPr/>
                </a:tc>
                <a:tc>
                  <a:txBody>
                    <a:bodyPr/>
                    <a:lstStyle/>
                    <a:p>
                      <a:endParaRPr lang="en-IN" dirty="0"/>
                    </a:p>
                  </a:txBody>
                  <a:tcPr/>
                </a:tc>
              </a:tr>
              <a:tr h="274674">
                <a:tc>
                  <a:txBody>
                    <a:bodyPr/>
                    <a:lstStyle/>
                    <a:p>
                      <a:r>
                        <a:rPr lang="en-US" dirty="0" smtClean="0"/>
                        <a:t>            </a:t>
                      </a:r>
                      <a:r>
                        <a:rPr lang="en-US" b="1" dirty="0" smtClean="0"/>
                        <a:t>TOTAL</a:t>
                      </a:r>
                      <a:endParaRPr lang="en-IN" b="1" dirty="0"/>
                    </a:p>
                  </a:txBody>
                  <a:tcPr/>
                </a:tc>
                <a:tc>
                  <a:txBody>
                    <a:bodyPr/>
                    <a:lstStyle/>
                    <a:p>
                      <a:endParaRPr lang="en-IN" dirty="0"/>
                    </a:p>
                  </a:txBody>
                  <a:tcPr/>
                </a:tc>
              </a:tr>
            </a:tbl>
          </a:graphicData>
        </a:graphic>
      </p:graphicFrame>
      <p:sp>
        <p:nvSpPr>
          <p:cNvPr id="4" name="Slide Number Placeholder 3"/>
          <p:cNvSpPr>
            <a:spLocks noGrp="1"/>
          </p:cNvSpPr>
          <p:nvPr>
            <p:ph type="sldNum" sz="quarter" idx="12"/>
          </p:nvPr>
        </p:nvSpPr>
        <p:spPr/>
        <p:txBody>
          <a:bodyPr/>
          <a:lstStyle/>
          <a:p>
            <a:fld id="{B6F15528-21DE-4FAA-801E-634DDDAF4B2B}" type="slidenum">
              <a:rPr lang="en-US" smtClean="0"/>
              <a:pPr/>
              <a:t>30</a:t>
            </a:fld>
            <a:endParaRPr lang="en-US"/>
          </a:p>
        </p:txBody>
      </p:sp>
      <p:sp>
        <p:nvSpPr>
          <p:cNvPr id="6" name="Footer Placeholder 5"/>
          <p:cNvSpPr>
            <a:spLocks noGrp="1"/>
          </p:cNvSpPr>
          <p:nvPr>
            <p:ph type="ftr" sz="quarter" idx="11"/>
          </p:nvPr>
        </p:nvSpPr>
        <p:spPr/>
        <p:txBody>
          <a:bodyPr/>
          <a:lstStyle/>
          <a:p>
            <a:r>
              <a:rPr lang="fr-FR" smtClean="0"/>
              <a:t>Recent Amendments l  Delhi VAT        </a:t>
            </a:r>
            <a:endParaRPr 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solidFill>
            <a:schemeClr val="tx2">
              <a:lumMod val="20000"/>
              <a:lumOff val="80000"/>
            </a:schemeClr>
          </a:solidFill>
        </p:spPr>
        <p:txBody>
          <a:bodyPr>
            <a:noAutofit/>
          </a:bodyPr>
          <a:lstStyle/>
          <a:p>
            <a:r>
              <a:rPr lang="en-US" sz="3200" b="1" dirty="0" smtClean="0">
                <a:latin typeface="Castellar" pitchFamily="18" charset="0"/>
              </a:rPr>
              <a:t>PRACTICAL PROBLEMS IN STOCK-1</a:t>
            </a:r>
            <a:endParaRPr lang="en-IN" sz="3200" b="1" dirty="0">
              <a:latin typeface="Castellar" pitchFamily="18" charset="0"/>
            </a:endParaRPr>
          </a:p>
        </p:txBody>
      </p:sp>
      <p:sp>
        <p:nvSpPr>
          <p:cNvPr id="3" name="Content Placeholder 2"/>
          <p:cNvSpPr>
            <a:spLocks noGrp="1"/>
          </p:cNvSpPr>
          <p:nvPr>
            <p:ph idx="1"/>
          </p:nvPr>
        </p:nvSpPr>
        <p:spPr/>
        <p:txBody>
          <a:bodyPr/>
          <a:lstStyle/>
          <a:p>
            <a:r>
              <a:rPr lang="en-US" dirty="0" smtClean="0"/>
              <a:t>DUE DATE OF 30</a:t>
            </a:r>
            <a:r>
              <a:rPr lang="en-US" baseline="30000" dirty="0" smtClean="0"/>
              <a:t>TH</a:t>
            </a:r>
            <a:r>
              <a:rPr lang="en-US" dirty="0" smtClean="0"/>
              <a:t> JUNE NOT PRACTICAL.</a:t>
            </a:r>
          </a:p>
          <a:p>
            <a:r>
              <a:rPr lang="en-US" dirty="0" smtClean="0"/>
              <a:t>HOW STOCK-IN-TRANSIT AND WORK-IN-PROGRESS TO BE REFLECTED.</a:t>
            </a:r>
          </a:p>
          <a:p>
            <a:r>
              <a:rPr lang="en-US" dirty="0" smtClean="0"/>
              <a:t>HOW STOCK HELD AS CONSIGNMENT AGENT TO BE REFLECTED. WHETHER TO BE SHOWN OR NOT </a:t>
            </a:r>
            <a:r>
              <a:rPr lang="en-US" dirty="0" err="1" smtClean="0"/>
              <a:t>NOT</a:t>
            </a:r>
            <a:r>
              <a:rPr lang="en-US" dirty="0" smtClean="0"/>
              <a:t> MADE CLEAR?</a:t>
            </a:r>
          </a:p>
          <a:p>
            <a:r>
              <a:rPr lang="en-US" dirty="0" smtClean="0"/>
              <a:t>STOCK DETAILS IN CASE OF LEASING CO’S. ?</a:t>
            </a:r>
            <a:endParaRPr lang="en-IN"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31</a:t>
            </a:fld>
            <a:endParaRPr lang="en-US"/>
          </a:p>
        </p:txBody>
      </p:sp>
      <p:sp>
        <p:nvSpPr>
          <p:cNvPr id="6" name="Footer Placeholder 5"/>
          <p:cNvSpPr>
            <a:spLocks noGrp="1"/>
          </p:cNvSpPr>
          <p:nvPr>
            <p:ph type="ftr" sz="quarter" idx="11"/>
          </p:nvPr>
        </p:nvSpPr>
        <p:spPr/>
        <p:txBody>
          <a:bodyPr/>
          <a:lstStyle/>
          <a:p>
            <a:r>
              <a:rPr lang="fr-FR" smtClean="0"/>
              <a:t>Recent Amendments l  Delhi VAT        </a:t>
            </a:r>
            <a:endParaRPr 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solidFill>
            <a:schemeClr val="tx2">
              <a:lumMod val="20000"/>
              <a:lumOff val="80000"/>
            </a:schemeClr>
          </a:solidFill>
        </p:spPr>
        <p:txBody>
          <a:bodyPr>
            <a:normAutofit/>
          </a:bodyPr>
          <a:lstStyle/>
          <a:p>
            <a:r>
              <a:rPr lang="en-US" sz="2800" b="1" u="sng" dirty="0" smtClean="0">
                <a:latin typeface="Castellar" pitchFamily="18" charset="0"/>
              </a:rPr>
              <a:t>CONSEQUENCES OF NON-FURNISHING OF STOCK-1</a:t>
            </a:r>
            <a:endParaRPr lang="en-IN" sz="3200" b="1" u="sng" dirty="0">
              <a:latin typeface="Castellar" pitchFamily="18" charset="0"/>
            </a:endParaRPr>
          </a:p>
        </p:txBody>
      </p:sp>
      <p:sp>
        <p:nvSpPr>
          <p:cNvPr id="3" name="Content Placeholder 2"/>
          <p:cNvSpPr>
            <a:spLocks noGrp="1"/>
          </p:cNvSpPr>
          <p:nvPr>
            <p:ph idx="1"/>
          </p:nvPr>
        </p:nvSpPr>
        <p:spPr/>
        <p:txBody>
          <a:bodyPr>
            <a:normAutofit fontScale="70000" lnSpcReduction="20000"/>
          </a:bodyPr>
          <a:lstStyle/>
          <a:p>
            <a:pPr algn="ctr">
              <a:buNone/>
            </a:pPr>
            <a:r>
              <a:rPr lang="en-US" b="1" u="sng" dirty="0" smtClean="0"/>
              <a:t>CIRCULAR NO. 14 DATED 22-08-2012</a:t>
            </a:r>
            <a:endParaRPr lang="en-IN" b="1" u="sng" dirty="0" smtClean="0"/>
          </a:p>
          <a:p>
            <a:pPr>
              <a:buNone/>
            </a:pPr>
            <a:endParaRPr lang="en-IN" dirty="0" smtClean="0"/>
          </a:p>
          <a:p>
            <a:pPr algn="just">
              <a:buNone/>
            </a:pPr>
            <a:r>
              <a:rPr lang="en-IN" dirty="0" smtClean="0"/>
              <a:t>	The information filed by the dealers in form Stock-1 will be used in scrutinising the </a:t>
            </a:r>
            <a:r>
              <a:rPr lang="en-IN" dirty="0" err="1" smtClean="0"/>
              <a:t>informationgiven</a:t>
            </a:r>
            <a:r>
              <a:rPr lang="en-IN" dirty="0" smtClean="0"/>
              <a:t> by the dealer, </a:t>
            </a:r>
            <a:r>
              <a:rPr lang="en-IN" dirty="0" err="1" smtClean="0"/>
              <a:t>tn</a:t>
            </a:r>
            <a:r>
              <a:rPr lang="en-IN" dirty="0" smtClean="0"/>
              <a:t> DVAT / CST returns and Annexure 2A and 2B. It may be noted that in the event of non-submission of this information online, by the date designated for this purpose, </a:t>
            </a:r>
            <a:r>
              <a:rPr lang="en-IN" b="1" u="sng" dirty="0" smtClean="0"/>
              <a:t>it will be presumed that the value of stock in hand on 31st day of March of the relevant year was NIL and the returns for tax periods preceding and succeeding 31st day of March shall be assessed accordingly.</a:t>
            </a:r>
          </a:p>
          <a:p>
            <a:pPr algn="just">
              <a:buNone/>
            </a:pPr>
            <a:endParaRPr lang="en-IN" dirty="0" smtClean="0"/>
          </a:p>
          <a:p>
            <a:pPr algn="just"/>
            <a:r>
              <a:rPr lang="en-IN" dirty="0" smtClean="0"/>
              <a:t>Non compliance of these instructions will make a dealer liable to pay penalty under sub section (5) of section 70 of Delhi Value Added Tax Act, 2004. </a:t>
            </a:r>
            <a:endParaRPr lang="en-IN"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32</a:t>
            </a:fld>
            <a:endParaRPr lang="en-US"/>
          </a:p>
        </p:txBody>
      </p:sp>
      <p:sp>
        <p:nvSpPr>
          <p:cNvPr id="6" name="Footer Placeholder 5"/>
          <p:cNvSpPr>
            <a:spLocks noGrp="1"/>
          </p:cNvSpPr>
          <p:nvPr>
            <p:ph type="ftr" sz="quarter" idx="11"/>
          </p:nvPr>
        </p:nvSpPr>
        <p:spPr/>
        <p:txBody>
          <a:bodyPr/>
          <a:lstStyle/>
          <a:p>
            <a:r>
              <a:rPr lang="fr-FR" smtClean="0"/>
              <a:t>Recent Amendments l  Delhi VAT        </a:t>
            </a:r>
            <a:endParaRPr 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solidFill>
            <a:schemeClr val="tx2">
              <a:lumMod val="20000"/>
              <a:lumOff val="80000"/>
            </a:schemeClr>
          </a:solidFill>
        </p:spPr>
        <p:txBody>
          <a:bodyPr>
            <a:noAutofit/>
          </a:bodyPr>
          <a:lstStyle/>
          <a:p>
            <a:r>
              <a:rPr lang="en-IN" sz="3600" dirty="0" smtClean="0"/>
              <a:t/>
            </a:r>
            <a:br>
              <a:rPr lang="en-IN" sz="3600" dirty="0" smtClean="0"/>
            </a:br>
            <a:r>
              <a:rPr lang="en-IN" sz="2400" b="1" u="sng" dirty="0" smtClean="0">
                <a:latin typeface="Castellar" pitchFamily="18" charset="0"/>
              </a:rPr>
              <a:t>NOTIFICATION No. 336-347  Dated 12-7-2012 regarding furnishing of cd-1 </a:t>
            </a:r>
            <a:r>
              <a:rPr lang="en-IN" sz="3600" b="1" dirty="0" smtClean="0"/>
              <a:t/>
            </a:r>
            <a:br>
              <a:rPr lang="en-IN" sz="3600" b="1" dirty="0" smtClean="0"/>
            </a:br>
            <a:endParaRPr lang="en-IN" sz="3600" dirty="0"/>
          </a:p>
        </p:txBody>
      </p:sp>
      <p:sp>
        <p:nvSpPr>
          <p:cNvPr id="3" name="Content Placeholder 2"/>
          <p:cNvSpPr>
            <a:spLocks noGrp="1"/>
          </p:cNvSpPr>
          <p:nvPr>
            <p:ph idx="1"/>
          </p:nvPr>
        </p:nvSpPr>
        <p:spPr>
          <a:xfrm>
            <a:off x="457200" y="1295400"/>
            <a:ext cx="8382000" cy="5334000"/>
          </a:xfrm>
        </p:spPr>
        <p:txBody>
          <a:bodyPr>
            <a:noAutofit/>
          </a:bodyPr>
          <a:lstStyle/>
          <a:p>
            <a:pPr algn="just">
              <a:buFont typeface="Wingdings" pitchFamily="2" charset="2"/>
              <a:buChar char="Ø"/>
            </a:pPr>
            <a:endParaRPr lang="en-IN" sz="2400" dirty="0" smtClean="0">
              <a:latin typeface="Cambria" pitchFamily="18" charset="0"/>
            </a:endParaRPr>
          </a:p>
          <a:p>
            <a:pPr algn="just">
              <a:buFont typeface="Wingdings" pitchFamily="2" charset="2"/>
              <a:buChar char="Ø"/>
            </a:pPr>
            <a:r>
              <a:rPr lang="en-IN" sz="2400" dirty="0" smtClean="0">
                <a:latin typeface="Cambria" pitchFamily="18" charset="0"/>
              </a:rPr>
              <a:t>Quarter wise details relating to Central Declaration Forms received against the stock transfer or central sales made on concessional rates,</a:t>
            </a:r>
          </a:p>
          <a:p>
            <a:pPr algn="just">
              <a:buFont typeface="Wingdings" pitchFamily="2" charset="2"/>
              <a:buChar char="Ø"/>
            </a:pPr>
            <a:r>
              <a:rPr lang="en-US" sz="2400" dirty="0" smtClean="0">
                <a:latin typeface="Cambria" pitchFamily="18" charset="0"/>
              </a:rPr>
              <a:t> </a:t>
            </a:r>
            <a:r>
              <a:rPr lang="en-IN" sz="2400" dirty="0" smtClean="0"/>
              <a:t>Central Declaration Forms missing and tax deposited on account of missing forms are submitted online by the dealers.</a:t>
            </a:r>
          </a:p>
          <a:p>
            <a:pPr algn="just">
              <a:buNone/>
            </a:pPr>
            <a:endParaRPr lang="en-IN" sz="2400" dirty="0" smtClean="0"/>
          </a:p>
          <a:p>
            <a:pPr algn="just">
              <a:buFont typeface="Wingdings" pitchFamily="2" charset="2"/>
              <a:buChar char="Ø"/>
            </a:pPr>
            <a:r>
              <a:rPr lang="en-US" sz="2400" dirty="0" smtClean="0"/>
              <a:t> </a:t>
            </a:r>
            <a:r>
              <a:rPr lang="en-IN" sz="2400" dirty="0" smtClean="0"/>
              <a:t>for all quarters beginning 01.04.2011 onwards. </a:t>
            </a:r>
          </a:p>
          <a:p>
            <a:pPr algn="just">
              <a:buNone/>
            </a:pPr>
            <a:endParaRPr lang="en-IN" sz="2400" dirty="0" smtClean="0"/>
          </a:p>
          <a:p>
            <a:pPr algn="just">
              <a:buFont typeface="Wingdings" pitchFamily="2" charset="2"/>
              <a:buChar char="Ø"/>
            </a:pPr>
            <a:r>
              <a:rPr lang="en-US" sz="2400" dirty="0" smtClean="0"/>
              <a:t> </a:t>
            </a:r>
            <a:r>
              <a:rPr lang="en-IN" sz="2400" dirty="0" smtClean="0"/>
              <a:t>In Form CD-1 </a:t>
            </a:r>
          </a:p>
          <a:p>
            <a:pPr algn="just"/>
            <a:endParaRPr lang="en-IN" sz="2400" dirty="0" smtClean="0"/>
          </a:p>
        </p:txBody>
      </p:sp>
      <p:sp>
        <p:nvSpPr>
          <p:cNvPr id="4" name="Slide Number Placeholder 3"/>
          <p:cNvSpPr>
            <a:spLocks noGrp="1"/>
          </p:cNvSpPr>
          <p:nvPr>
            <p:ph type="sldNum" sz="quarter" idx="12"/>
          </p:nvPr>
        </p:nvSpPr>
        <p:spPr/>
        <p:txBody>
          <a:bodyPr/>
          <a:lstStyle/>
          <a:p>
            <a:fld id="{B6F15528-21DE-4FAA-801E-634DDDAF4B2B}" type="slidenum">
              <a:rPr lang="en-US" smtClean="0"/>
              <a:pPr/>
              <a:t>33</a:t>
            </a:fld>
            <a:endParaRPr lang="en-US"/>
          </a:p>
        </p:txBody>
      </p:sp>
      <p:sp>
        <p:nvSpPr>
          <p:cNvPr id="6" name="Footer Placeholder 5"/>
          <p:cNvSpPr>
            <a:spLocks noGrp="1"/>
          </p:cNvSpPr>
          <p:nvPr>
            <p:ph type="ftr" sz="quarter" idx="11"/>
          </p:nvPr>
        </p:nvSpPr>
        <p:spPr/>
        <p:txBody>
          <a:bodyPr/>
          <a:lstStyle/>
          <a:p>
            <a:r>
              <a:rPr lang="fr-FR" smtClean="0"/>
              <a:t>Recent Amendments l  Delhi VAT        </a:t>
            </a:r>
            <a:endParaRPr 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solidFill>
            <a:schemeClr val="tx2">
              <a:lumMod val="20000"/>
              <a:lumOff val="80000"/>
            </a:schemeClr>
          </a:solidFill>
        </p:spPr>
        <p:txBody>
          <a:bodyPr>
            <a:noAutofit/>
          </a:bodyPr>
          <a:lstStyle/>
          <a:p>
            <a:r>
              <a:rPr lang="en-IN" sz="2400" b="1" u="sng" dirty="0" smtClean="0">
                <a:latin typeface="Castellar" pitchFamily="18" charset="0"/>
              </a:rPr>
              <a:t/>
            </a:r>
            <a:br>
              <a:rPr lang="en-IN" sz="2400" b="1" u="sng" dirty="0" smtClean="0">
                <a:latin typeface="Castellar" pitchFamily="18" charset="0"/>
              </a:rPr>
            </a:br>
            <a:r>
              <a:rPr lang="en-IN" sz="2400" b="1" u="sng" dirty="0" smtClean="0">
                <a:latin typeface="Castellar" pitchFamily="18" charset="0"/>
              </a:rPr>
              <a:t>NOTIFICATION No. 336-347  Dated 12-7-2012 regarding furnishing of cd-1 </a:t>
            </a:r>
            <a:r>
              <a:rPr lang="en-IN" sz="3600" b="1" dirty="0" smtClean="0"/>
              <a:t/>
            </a:r>
            <a:br>
              <a:rPr lang="en-IN" sz="3600" b="1" dirty="0" smtClean="0"/>
            </a:br>
            <a:endParaRPr lang="en-IN" sz="3600" dirty="0"/>
          </a:p>
        </p:txBody>
      </p:sp>
      <p:sp>
        <p:nvSpPr>
          <p:cNvPr id="3" name="Content Placeholder 2"/>
          <p:cNvSpPr>
            <a:spLocks noGrp="1"/>
          </p:cNvSpPr>
          <p:nvPr>
            <p:ph idx="1"/>
          </p:nvPr>
        </p:nvSpPr>
        <p:spPr/>
        <p:txBody>
          <a:bodyPr>
            <a:normAutofit fontScale="70000" lnSpcReduction="20000"/>
          </a:bodyPr>
          <a:lstStyle/>
          <a:p>
            <a:pPr algn="just">
              <a:buFont typeface="Wingdings" pitchFamily="2" charset="2"/>
              <a:buChar char="Ø"/>
            </a:pPr>
            <a:r>
              <a:rPr lang="en-IN" dirty="0" smtClean="0"/>
              <a:t>The last date for filing of information online in Form CD-1 for every quarter shall be the same as the last date for submission of reconciliation return in form DVAT-51 for the quarter. </a:t>
            </a:r>
          </a:p>
          <a:p>
            <a:pPr algn="just">
              <a:buFont typeface="Wingdings" pitchFamily="2" charset="2"/>
              <a:buChar char="Ø"/>
            </a:pPr>
            <a:endParaRPr lang="en-IN" dirty="0" smtClean="0"/>
          </a:p>
          <a:p>
            <a:pPr algn="just">
              <a:buFont typeface="Wingdings" pitchFamily="2" charset="2"/>
              <a:buChar char="Ø"/>
            </a:pPr>
            <a:r>
              <a:rPr lang="en-US" dirty="0" smtClean="0"/>
              <a:t> </a:t>
            </a:r>
            <a:r>
              <a:rPr lang="en-IN" dirty="0" smtClean="0"/>
              <a:t>It may be noted that financial year 2011-12 onwards, credit for central declaration forms shall be allowed only on the basis of the information received online; and the physical central declaration forms physically received shall be considered only as collateral evidence. </a:t>
            </a:r>
            <a:r>
              <a:rPr lang="en-IN" b="1" dirty="0" smtClean="0"/>
              <a:t>In cases where no information is furnished online, it will be presumed that no Central Declaration Forms have been submitted for the entire stock transfer or central sale made on concessional rate of tax and such cases will be assessed accordingly.</a:t>
            </a:r>
          </a:p>
          <a:p>
            <a:pPr algn="just">
              <a:buNone/>
            </a:pPr>
            <a:endParaRPr lang="en-IN" b="1" dirty="0" smtClean="0"/>
          </a:p>
          <a:p>
            <a:pPr algn="just">
              <a:buFont typeface="Wingdings" pitchFamily="2" charset="2"/>
              <a:buChar char="Ø"/>
            </a:pPr>
            <a:r>
              <a:rPr lang="en-US" dirty="0" smtClean="0"/>
              <a:t> </a:t>
            </a:r>
            <a:r>
              <a:rPr lang="en-IN" dirty="0" smtClean="0"/>
              <a:t>This notification shall come into force with immediate effect.</a:t>
            </a:r>
          </a:p>
          <a:p>
            <a:endParaRPr lang="en-IN"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34</a:t>
            </a:fld>
            <a:endParaRPr lang="en-US"/>
          </a:p>
        </p:txBody>
      </p:sp>
      <p:sp>
        <p:nvSpPr>
          <p:cNvPr id="6" name="Footer Placeholder 5"/>
          <p:cNvSpPr>
            <a:spLocks noGrp="1"/>
          </p:cNvSpPr>
          <p:nvPr>
            <p:ph type="ftr" sz="quarter" idx="11"/>
          </p:nvPr>
        </p:nvSpPr>
        <p:spPr/>
        <p:txBody>
          <a:bodyPr/>
          <a:lstStyle/>
          <a:p>
            <a:r>
              <a:rPr lang="fr-FR" smtClean="0"/>
              <a:t>Recent Amendments l  Delhi VAT        </a:t>
            </a:r>
            <a:endParaRPr 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a:solidFill>
            <a:schemeClr val="tx2">
              <a:lumMod val="20000"/>
              <a:lumOff val="80000"/>
            </a:schemeClr>
          </a:solidFill>
        </p:spPr>
        <p:txBody>
          <a:bodyPr/>
          <a:lstStyle/>
          <a:p>
            <a:r>
              <a:rPr lang="en-US" b="1" u="sng" dirty="0" smtClean="0">
                <a:latin typeface="Castellar" pitchFamily="18" charset="0"/>
              </a:rPr>
              <a:t>CIRCULARS</a:t>
            </a:r>
            <a:endParaRPr lang="en-IN" dirty="0"/>
          </a:p>
        </p:txBody>
      </p:sp>
      <p:graphicFrame>
        <p:nvGraphicFramePr>
          <p:cNvPr id="4" name="Content Placeholder 3"/>
          <p:cNvGraphicFramePr>
            <a:graphicFrameLocks noGrp="1"/>
          </p:cNvGraphicFramePr>
          <p:nvPr>
            <p:ph idx="1"/>
          </p:nvPr>
        </p:nvGraphicFramePr>
        <p:xfrm>
          <a:off x="457200" y="1600200"/>
          <a:ext cx="8229600" cy="4856480"/>
        </p:xfrm>
        <a:graphic>
          <a:graphicData uri="http://schemas.openxmlformats.org/drawingml/2006/table">
            <a:tbl>
              <a:tblPr firstRow="1" bandRow="1">
                <a:tableStyleId>{5C22544A-7EE6-4342-B048-85BDC9FD1C3A}</a:tableStyleId>
              </a:tblPr>
              <a:tblGrid>
                <a:gridCol w="933254"/>
                <a:gridCol w="1581346"/>
                <a:gridCol w="5715000"/>
              </a:tblGrid>
              <a:tr h="370840">
                <a:tc>
                  <a:txBody>
                    <a:bodyPr/>
                    <a:lstStyle/>
                    <a:p>
                      <a:pPr algn="ctr"/>
                      <a:r>
                        <a:rPr lang="en-US" dirty="0" smtClean="0">
                          <a:latin typeface="Cambria" pitchFamily="18" charset="0"/>
                        </a:rPr>
                        <a:t>NO.</a:t>
                      </a:r>
                      <a:endParaRPr lang="en-IN" dirty="0">
                        <a:latin typeface="Cambria" pitchFamily="18" charset="0"/>
                      </a:endParaRPr>
                    </a:p>
                  </a:txBody>
                  <a:tcPr/>
                </a:tc>
                <a:tc>
                  <a:txBody>
                    <a:bodyPr/>
                    <a:lstStyle/>
                    <a:p>
                      <a:pPr algn="ctr"/>
                      <a:r>
                        <a:rPr lang="en-US" dirty="0" smtClean="0">
                          <a:latin typeface="Cambria" pitchFamily="18" charset="0"/>
                        </a:rPr>
                        <a:t>DATE</a:t>
                      </a:r>
                      <a:endParaRPr lang="en-IN" dirty="0">
                        <a:latin typeface="Cambria" pitchFamily="18" charset="0"/>
                      </a:endParaRPr>
                    </a:p>
                  </a:txBody>
                  <a:tcPr/>
                </a:tc>
                <a:tc>
                  <a:txBody>
                    <a:bodyPr/>
                    <a:lstStyle/>
                    <a:p>
                      <a:pPr algn="ctr"/>
                      <a:r>
                        <a:rPr lang="en-US" dirty="0" smtClean="0">
                          <a:latin typeface="Cambria" pitchFamily="18" charset="0"/>
                        </a:rPr>
                        <a:t>PARTICULAR</a:t>
                      </a:r>
                      <a:endParaRPr lang="en-IN" dirty="0">
                        <a:latin typeface="Cambria" pitchFamily="18" charset="0"/>
                      </a:endParaRPr>
                    </a:p>
                  </a:txBody>
                  <a:tcPr/>
                </a:tc>
              </a:tr>
              <a:tr h="370840">
                <a:tc>
                  <a:txBody>
                    <a:bodyPr/>
                    <a:lstStyle/>
                    <a:p>
                      <a:pPr algn="ctr"/>
                      <a:r>
                        <a:rPr lang="en-US" dirty="0" smtClean="0">
                          <a:latin typeface="Cambria" pitchFamily="18" charset="0"/>
                        </a:rPr>
                        <a:t>20</a:t>
                      </a:r>
                      <a:endParaRPr lang="en-IN" dirty="0">
                        <a:latin typeface="Cambria" pitchFamily="18" charset="0"/>
                      </a:endParaRPr>
                    </a:p>
                  </a:txBody>
                  <a:tcPr/>
                </a:tc>
                <a:tc>
                  <a:txBody>
                    <a:bodyPr/>
                    <a:lstStyle/>
                    <a:p>
                      <a:pPr algn="ctr"/>
                      <a:r>
                        <a:rPr lang="en-US" dirty="0" smtClean="0">
                          <a:latin typeface="Cambria" pitchFamily="18" charset="0"/>
                        </a:rPr>
                        <a:t>09-OCT-2012</a:t>
                      </a:r>
                      <a:endParaRPr lang="en-IN" dirty="0">
                        <a:latin typeface="Cambria" pitchFamily="18" charset="0"/>
                      </a:endParaRPr>
                    </a:p>
                  </a:txBody>
                  <a:tcPr/>
                </a:tc>
                <a:tc>
                  <a:txBody>
                    <a:bodyPr/>
                    <a:lstStyle/>
                    <a:p>
                      <a:pPr algn="just"/>
                      <a:r>
                        <a:rPr lang="en-IN" sz="1800" b="1" kern="1200" baseline="0" dirty="0" smtClean="0">
                          <a:solidFill>
                            <a:schemeClr val="dk1"/>
                          </a:solidFill>
                          <a:latin typeface="Cambria" pitchFamily="18" charset="0"/>
                          <a:ea typeface="+mn-ea"/>
                          <a:cs typeface="+mn-cs"/>
                        </a:rPr>
                        <a:t>Review of Assessment of the dealers on the basis of 2A and 2B data mismatch for the Tax period First Quarter 2012-13.</a:t>
                      </a:r>
                      <a:endParaRPr lang="en-IN" dirty="0">
                        <a:latin typeface="Cambria" pitchFamily="18" charset="0"/>
                      </a:endParaRPr>
                    </a:p>
                  </a:txBody>
                  <a:tcPr/>
                </a:tc>
              </a:tr>
              <a:tr h="370840">
                <a:tc>
                  <a:txBody>
                    <a:bodyPr/>
                    <a:lstStyle/>
                    <a:p>
                      <a:pPr algn="ctr"/>
                      <a:r>
                        <a:rPr lang="en-US" dirty="0" smtClean="0">
                          <a:latin typeface="Cambria" pitchFamily="18" charset="0"/>
                        </a:rPr>
                        <a:t>19</a:t>
                      </a:r>
                      <a:endParaRPr lang="en-IN" dirty="0">
                        <a:latin typeface="Cambria"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latin typeface="Cambria" pitchFamily="18" charset="0"/>
                        </a:rPr>
                        <a:t>08-OCT-2012</a:t>
                      </a:r>
                      <a:endParaRPr lang="en-IN" dirty="0" smtClean="0">
                        <a:latin typeface="Cambria" pitchFamily="18" charset="0"/>
                      </a:endParaRPr>
                    </a:p>
                    <a:p>
                      <a:pPr algn="ctr"/>
                      <a:endParaRPr lang="en-IN" dirty="0">
                        <a:latin typeface="Cambria" pitchFamily="18" charset="0"/>
                      </a:endParaRPr>
                    </a:p>
                  </a:txBody>
                  <a:tcPr/>
                </a:tc>
                <a:tc>
                  <a:txBody>
                    <a:bodyPr/>
                    <a:lstStyle/>
                    <a:p>
                      <a:pPr algn="just"/>
                      <a:r>
                        <a:rPr lang="en-US" b="1" dirty="0" smtClean="0">
                          <a:latin typeface="Cambria" pitchFamily="18" charset="0"/>
                        </a:rPr>
                        <a:t>Regarding</a:t>
                      </a:r>
                      <a:r>
                        <a:rPr lang="en-US" b="1" baseline="0" dirty="0" smtClean="0">
                          <a:latin typeface="Cambria" pitchFamily="18" charset="0"/>
                        </a:rPr>
                        <a:t> Days on which Central Forms shall be issued. i.e. Wed &amp; Fridays.</a:t>
                      </a:r>
                      <a:endParaRPr lang="en-IN" b="1" dirty="0">
                        <a:latin typeface="Cambria" pitchFamily="18" charset="0"/>
                      </a:endParaRPr>
                    </a:p>
                  </a:txBody>
                  <a:tcPr/>
                </a:tc>
              </a:tr>
              <a:tr h="370840">
                <a:tc>
                  <a:txBody>
                    <a:bodyPr/>
                    <a:lstStyle/>
                    <a:p>
                      <a:pPr algn="ctr"/>
                      <a:r>
                        <a:rPr lang="en-US" dirty="0" smtClean="0">
                          <a:latin typeface="Cambria" pitchFamily="18" charset="0"/>
                        </a:rPr>
                        <a:t>18</a:t>
                      </a:r>
                      <a:endParaRPr lang="en-IN" dirty="0">
                        <a:latin typeface="Cambria" pitchFamily="18" charset="0"/>
                      </a:endParaRPr>
                    </a:p>
                  </a:txBody>
                  <a:tcPr/>
                </a:tc>
                <a:tc>
                  <a:txBody>
                    <a:bodyPr/>
                    <a:lstStyle/>
                    <a:p>
                      <a:pPr algn="ctr"/>
                      <a:r>
                        <a:rPr lang="en-US" dirty="0" smtClean="0">
                          <a:latin typeface="Cambria" pitchFamily="18" charset="0"/>
                        </a:rPr>
                        <a:t>07-SEP-2012</a:t>
                      </a:r>
                      <a:endParaRPr lang="en-IN" dirty="0">
                        <a:latin typeface="Cambria" pitchFamily="18" charset="0"/>
                      </a:endParaRPr>
                    </a:p>
                  </a:txBody>
                  <a:tcPr/>
                </a:tc>
                <a:tc>
                  <a:txBody>
                    <a:bodyPr/>
                    <a:lstStyle/>
                    <a:p>
                      <a:pPr algn="just"/>
                      <a:r>
                        <a:rPr lang="en-IN" sz="1800" b="1" kern="1200" baseline="0" dirty="0" smtClean="0">
                          <a:solidFill>
                            <a:schemeClr val="dk1"/>
                          </a:solidFill>
                          <a:latin typeface="Cambria" pitchFamily="18" charset="0"/>
                          <a:ea typeface="+mn-ea"/>
                          <a:cs typeface="+mn-cs"/>
                        </a:rPr>
                        <a:t>Regarding Online issue of Central Declaration Forms to all dealers.</a:t>
                      </a:r>
                      <a:endParaRPr lang="en-IN" b="1" dirty="0">
                        <a:latin typeface="Cambria" pitchFamily="18" charset="0"/>
                      </a:endParaRPr>
                    </a:p>
                  </a:txBody>
                  <a:tcPr/>
                </a:tc>
              </a:tr>
              <a:tr h="370840">
                <a:tc>
                  <a:txBody>
                    <a:bodyPr/>
                    <a:lstStyle/>
                    <a:p>
                      <a:pPr algn="ctr"/>
                      <a:r>
                        <a:rPr lang="en-US" dirty="0" smtClean="0">
                          <a:latin typeface="Cambria" pitchFamily="18" charset="0"/>
                        </a:rPr>
                        <a:t>17</a:t>
                      </a:r>
                      <a:endParaRPr lang="en-IN" dirty="0">
                        <a:latin typeface="Cambria"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latin typeface="Cambria" pitchFamily="18" charset="0"/>
                        </a:rPr>
                        <a:t>05-SEP-2012</a:t>
                      </a:r>
                      <a:endParaRPr lang="en-IN" dirty="0" smtClean="0">
                        <a:latin typeface="Cambria" pitchFamily="18" charset="0"/>
                      </a:endParaRPr>
                    </a:p>
                    <a:p>
                      <a:pPr algn="ctr"/>
                      <a:endParaRPr lang="en-IN" dirty="0">
                        <a:latin typeface="Cambria" pitchFamily="18" charset="0"/>
                      </a:endParaRPr>
                    </a:p>
                  </a:txBody>
                  <a:tcPr/>
                </a:tc>
                <a:tc>
                  <a:txBody>
                    <a:bodyPr/>
                    <a:lstStyle/>
                    <a:p>
                      <a:pPr algn="just"/>
                      <a:r>
                        <a:rPr lang="en-US" b="1" dirty="0" smtClean="0">
                          <a:latin typeface="Cambria" pitchFamily="18" charset="0"/>
                        </a:rPr>
                        <a:t>Regarding mandatory furnishing of T-2.</a:t>
                      </a:r>
                      <a:endParaRPr lang="en-IN" b="1" dirty="0">
                        <a:latin typeface="Cambria" pitchFamily="18" charset="0"/>
                      </a:endParaRPr>
                    </a:p>
                  </a:txBody>
                  <a:tcPr/>
                </a:tc>
              </a:tr>
              <a:tr h="370840">
                <a:tc>
                  <a:txBody>
                    <a:bodyPr/>
                    <a:lstStyle/>
                    <a:p>
                      <a:pPr algn="ctr"/>
                      <a:r>
                        <a:rPr lang="en-US" dirty="0" smtClean="0">
                          <a:latin typeface="Cambria" pitchFamily="18" charset="0"/>
                        </a:rPr>
                        <a:t>16</a:t>
                      </a:r>
                      <a:endParaRPr lang="en-IN" dirty="0">
                        <a:latin typeface="Cambria" pitchFamily="18" charset="0"/>
                      </a:endParaRPr>
                    </a:p>
                  </a:txBody>
                  <a:tcPr/>
                </a:tc>
                <a:tc>
                  <a:txBody>
                    <a:bodyPr/>
                    <a:lstStyle/>
                    <a:p>
                      <a:pPr algn="ctr"/>
                      <a:r>
                        <a:rPr lang="en-US" dirty="0" smtClean="0">
                          <a:latin typeface="Cambria" pitchFamily="18" charset="0"/>
                        </a:rPr>
                        <a:t>28-AUG-2012</a:t>
                      </a:r>
                      <a:endParaRPr lang="en-IN" dirty="0">
                        <a:latin typeface="Cambria" pitchFamily="18" charset="0"/>
                      </a:endParaRPr>
                    </a:p>
                  </a:txBody>
                  <a:tcPr/>
                </a:tc>
                <a:tc>
                  <a:txBody>
                    <a:bodyPr/>
                    <a:lstStyle/>
                    <a:p>
                      <a:pPr algn="just"/>
                      <a:r>
                        <a:rPr lang="en-IN" sz="1800" b="1" kern="1200" baseline="0" dirty="0" smtClean="0">
                          <a:solidFill>
                            <a:schemeClr val="dk1"/>
                          </a:solidFill>
                          <a:latin typeface="Cambria" pitchFamily="18" charset="0"/>
                          <a:ea typeface="+mn-ea"/>
                          <a:cs typeface="+mn-cs"/>
                        </a:rPr>
                        <a:t>Regarding Online issue of Central Declaration Forms </a:t>
                      </a:r>
                      <a:endParaRPr lang="en-IN" b="1" dirty="0">
                        <a:latin typeface="Cambria" pitchFamily="18" charset="0"/>
                      </a:endParaRPr>
                    </a:p>
                  </a:txBody>
                  <a:tcPr/>
                </a:tc>
              </a:tr>
              <a:tr h="370840">
                <a:tc>
                  <a:txBody>
                    <a:bodyPr/>
                    <a:lstStyle/>
                    <a:p>
                      <a:pPr algn="ctr"/>
                      <a:r>
                        <a:rPr lang="en-US" dirty="0" smtClean="0">
                          <a:latin typeface="Cambria" pitchFamily="18" charset="0"/>
                        </a:rPr>
                        <a:t>15</a:t>
                      </a:r>
                      <a:endParaRPr lang="en-IN" dirty="0">
                        <a:latin typeface="Cambria" pitchFamily="18" charset="0"/>
                      </a:endParaRPr>
                    </a:p>
                  </a:txBody>
                  <a:tcPr/>
                </a:tc>
                <a:tc>
                  <a:txBody>
                    <a:bodyPr/>
                    <a:lstStyle/>
                    <a:p>
                      <a:pPr algn="ctr"/>
                      <a:r>
                        <a:rPr lang="en-US" dirty="0" smtClean="0">
                          <a:latin typeface="Cambria" pitchFamily="18" charset="0"/>
                        </a:rPr>
                        <a:t>27-AUG-2012</a:t>
                      </a:r>
                      <a:endParaRPr lang="en-IN" dirty="0">
                        <a:latin typeface="Cambria" pitchFamily="18" charset="0"/>
                      </a:endParaRPr>
                    </a:p>
                  </a:txBody>
                  <a:tcPr/>
                </a:tc>
                <a:tc>
                  <a:txBody>
                    <a:bodyPr/>
                    <a:lstStyle/>
                    <a:p>
                      <a:pPr algn="just"/>
                      <a:r>
                        <a:rPr lang="en-IN" sz="1800" b="1" kern="1200" baseline="0" dirty="0" smtClean="0">
                          <a:solidFill>
                            <a:schemeClr val="dk1"/>
                          </a:solidFill>
                          <a:latin typeface="Cambria" pitchFamily="18" charset="0"/>
                          <a:ea typeface="+mn-ea"/>
                          <a:cs typeface="+mn-cs"/>
                        </a:rPr>
                        <a:t>Subject: Filing of data in Annexure 2A and 2B and DVAT -16</a:t>
                      </a:r>
                      <a:endParaRPr lang="en-IN" b="1" dirty="0">
                        <a:latin typeface="Cambria" pitchFamily="18" charset="0"/>
                      </a:endParaRPr>
                    </a:p>
                  </a:txBody>
                  <a:tcPr/>
                </a:tc>
              </a:tr>
              <a:tr h="370840">
                <a:tc>
                  <a:txBody>
                    <a:bodyPr/>
                    <a:lstStyle/>
                    <a:p>
                      <a:pPr algn="ctr"/>
                      <a:r>
                        <a:rPr lang="en-US" dirty="0" smtClean="0">
                          <a:latin typeface="Cambria" pitchFamily="18" charset="0"/>
                        </a:rPr>
                        <a:t>14</a:t>
                      </a:r>
                      <a:endParaRPr lang="en-IN" dirty="0">
                        <a:latin typeface="Cambria" pitchFamily="18" charset="0"/>
                      </a:endParaRPr>
                    </a:p>
                  </a:txBody>
                  <a:tcPr/>
                </a:tc>
                <a:tc>
                  <a:txBody>
                    <a:bodyPr/>
                    <a:lstStyle/>
                    <a:p>
                      <a:pPr algn="ctr"/>
                      <a:r>
                        <a:rPr lang="en-US" dirty="0" smtClean="0">
                          <a:latin typeface="Cambria" pitchFamily="18" charset="0"/>
                        </a:rPr>
                        <a:t>22-AUG-2012</a:t>
                      </a:r>
                      <a:endParaRPr lang="en-IN" dirty="0">
                        <a:latin typeface="Cambria" pitchFamily="18" charset="0"/>
                      </a:endParaRPr>
                    </a:p>
                  </a:txBody>
                  <a:tcPr/>
                </a:tc>
                <a:tc>
                  <a:txBody>
                    <a:bodyPr/>
                    <a:lstStyle/>
                    <a:p>
                      <a:pPr algn="just"/>
                      <a:r>
                        <a:rPr lang="en-IN" sz="1800" b="1" kern="1200" baseline="0" dirty="0" smtClean="0">
                          <a:solidFill>
                            <a:schemeClr val="dk1"/>
                          </a:solidFill>
                          <a:latin typeface="Cambria" pitchFamily="18" charset="0"/>
                          <a:ea typeface="+mn-ea"/>
                          <a:cs typeface="+mn-cs"/>
                        </a:rPr>
                        <a:t>Regarding Online submission of Tax Rate Wise Stock held on 31st day of March in form STOCK-1</a:t>
                      </a:r>
                      <a:endParaRPr lang="en-IN" b="1" dirty="0">
                        <a:latin typeface="Cambria" pitchFamily="18" charset="0"/>
                      </a:endParaRPr>
                    </a:p>
                  </a:txBody>
                  <a:tcPr/>
                </a:tc>
              </a:tr>
            </a:tbl>
          </a:graphicData>
        </a:graphic>
      </p:graphicFrame>
      <p:sp>
        <p:nvSpPr>
          <p:cNvPr id="5" name="Slide Number Placeholder 4"/>
          <p:cNvSpPr>
            <a:spLocks noGrp="1"/>
          </p:cNvSpPr>
          <p:nvPr>
            <p:ph type="sldNum" sz="quarter" idx="12"/>
          </p:nvPr>
        </p:nvSpPr>
        <p:spPr/>
        <p:txBody>
          <a:bodyPr/>
          <a:lstStyle/>
          <a:p>
            <a:fld id="{B6F15528-21DE-4FAA-801E-634DDDAF4B2B}" type="slidenum">
              <a:rPr lang="en-US" smtClean="0"/>
              <a:pPr/>
              <a:t>35</a:t>
            </a:fld>
            <a:endParaRPr lang="en-US"/>
          </a:p>
        </p:txBody>
      </p:sp>
      <p:sp>
        <p:nvSpPr>
          <p:cNvPr id="7" name="Footer Placeholder 6"/>
          <p:cNvSpPr>
            <a:spLocks noGrp="1"/>
          </p:cNvSpPr>
          <p:nvPr>
            <p:ph type="ftr" sz="quarter" idx="11"/>
          </p:nvPr>
        </p:nvSpPr>
        <p:spPr/>
        <p:txBody>
          <a:bodyPr/>
          <a:lstStyle/>
          <a:p>
            <a:r>
              <a:rPr lang="fr-FR" smtClean="0"/>
              <a:t>Recent Amendments l  Delhi VAT        </a:t>
            </a:r>
            <a:endParaRPr 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p:cNvSpPr>
            <a:spLocks noGrp="1" noChangeArrowheads="1"/>
          </p:cNvSpPr>
          <p:nvPr>
            <p:ph type="title"/>
          </p:nvPr>
        </p:nvSpPr>
        <p:spPr>
          <a:xfrm>
            <a:off x="2285984" y="1571612"/>
            <a:ext cx="4800600" cy="857256"/>
          </a:xfrm>
        </p:spPr>
        <p:txBody>
          <a:bodyPr/>
          <a:lstStyle/>
          <a:p>
            <a:r>
              <a:rPr lang="en-US" sz="2800" b="1" dirty="0" smtClean="0">
                <a:latin typeface="Cambria" pitchFamily="18" charset="0"/>
              </a:rPr>
              <a:t>THANK YOU</a:t>
            </a:r>
            <a:endParaRPr lang="en-US" sz="2800" b="1" dirty="0">
              <a:latin typeface="Cambria" pitchFamily="18" charset="0"/>
            </a:endParaRPr>
          </a:p>
        </p:txBody>
      </p:sp>
      <p:sp>
        <p:nvSpPr>
          <p:cNvPr id="7" name="Content Placeholder 2"/>
          <p:cNvSpPr>
            <a:spLocks noGrp="1"/>
          </p:cNvSpPr>
          <p:nvPr>
            <p:ph idx="1"/>
          </p:nvPr>
        </p:nvSpPr>
        <p:spPr>
          <a:xfrm>
            <a:off x="1000100" y="4643446"/>
            <a:ext cx="7315200" cy="1981200"/>
          </a:xfrm>
        </p:spPr>
        <p:txBody>
          <a:bodyPr>
            <a:normAutofit/>
          </a:bodyPr>
          <a:lstStyle/>
          <a:p>
            <a:pPr>
              <a:buNone/>
            </a:pPr>
            <a:r>
              <a:rPr lang="en-US" sz="1050" dirty="0" smtClean="0"/>
              <a:t>	Disclaimer	</a:t>
            </a:r>
          </a:p>
          <a:p>
            <a:pPr>
              <a:buNone/>
            </a:pPr>
            <a:endParaRPr lang="en-US" sz="1050" dirty="0" smtClean="0"/>
          </a:p>
          <a:p>
            <a:pPr algn="just">
              <a:buNone/>
            </a:pPr>
            <a:r>
              <a:rPr lang="en-US" sz="1050" dirty="0" smtClean="0"/>
              <a:t>	This presentation has been prepared for internal use  of  Bhatia &amp; Bhatia. The contents of this document are solely for informational purpose. It does not constitute professional advice or a formal recommendation.  The presentation is made with utmost professional caution but in no manner guarantees the content for use by any person.  It is suggested to go through original statute / notification / circular / pronouncements before relying on the matter given.  The presentation is meant for general guidance and no responsibility for loss arising to any person acting or refraining from acting as a result of any material contained in this presentation will be accepted by us.  Professional advice  recommended to be sought before any action or refrainment. </a:t>
            </a:r>
          </a:p>
          <a:p>
            <a:endParaRPr lang="en-US" sz="1050" dirty="0"/>
          </a:p>
        </p:txBody>
      </p:sp>
      <p:sp>
        <p:nvSpPr>
          <p:cNvPr id="8" name="Content Placeholder 2"/>
          <p:cNvSpPr txBox="1">
            <a:spLocks/>
          </p:cNvSpPr>
          <p:nvPr/>
        </p:nvSpPr>
        <p:spPr bwMode="auto">
          <a:xfrm>
            <a:off x="914400" y="2514600"/>
            <a:ext cx="7467600" cy="2209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lgn="l">
              <a:spcBef>
                <a:spcPct val="20000"/>
              </a:spcBef>
              <a:defRPr/>
            </a:pPr>
            <a:r>
              <a:rPr lang="en-US" sz="1600" b="1" kern="0" dirty="0" smtClean="0">
                <a:solidFill>
                  <a:srgbClr val="4D4D4D"/>
                </a:solidFill>
                <a:latin typeface="Calibri" pitchFamily="34" charset="0"/>
                <a:cs typeface="Calibri" pitchFamily="34" charset="0"/>
              </a:rPr>
              <a:t>	</a:t>
            </a:r>
            <a:r>
              <a:rPr lang="en-US" sz="2000" b="1" dirty="0" smtClean="0">
                <a:latin typeface="Cambria" pitchFamily="18" charset="0"/>
                <a:cs typeface="Calibri" pitchFamily="34" charset="0"/>
              </a:rPr>
              <a:t>VINEET BHATIA</a:t>
            </a:r>
          </a:p>
          <a:p>
            <a:pPr lvl="0" algn="l">
              <a:spcBef>
                <a:spcPct val="20000"/>
              </a:spcBef>
              <a:defRPr/>
            </a:pPr>
            <a:r>
              <a:rPr lang="en-US" sz="1600" b="1" dirty="0" smtClean="0">
                <a:latin typeface="Cambria" pitchFamily="18" charset="0"/>
                <a:cs typeface="Calibri" pitchFamily="34" charset="0"/>
              </a:rPr>
              <a:t>                   	Advocate</a:t>
            </a:r>
          </a:p>
          <a:p>
            <a:pPr lvl="0" algn="l">
              <a:spcBef>
                <a:spcPct val="20000"/>
              </a:spcBef>
              <a:defRPr/>
            </a:pPr>
            <a:endParaRPr lang="en-US" sz="1200" b="1" dirty="0" smtClean="0">
              <a:latin typeface="Cambria" pitchFamily="18" charset="0"/>
              <a:cs typeface="Calibri" pitchFamily="34" charset="0"/>
            </a:endParaRPr>
          </a:p>
          <a:p>
            <a:pPr marL="342900" indent="-342900" algn="l">
              <a:spcBef>
                <a:spcPct val="20000"/>
              </a:spcBef>
              <a:defRPr/>
            </a:pPr>
            <a:endParaRPr lang="en-US" sz="1200" kern="0" dirty="0">
              <a:solidFill>
                <a:srgbClr val="4D4D4D"/>
              </a:solidFill>
              <a:latin typeface="Cambria" pitchFamily="18" charset="0"/>
              <a:cs typeface="Calibri" pitchFamily="34" charset="0"/>
            </a:endParaRPr>
          </a:p>
        </p:txBody>
      </p:sp>
      <p:pic>
        <p:nvPicPr>
          <p:cNvPr id="5" name="Picture 2" descr="C:\Users\vineet\Desktop\Slide2.png"/>
          <p:cNvPicPr>
            <a:picLocks noChangeAspect="1" noChangeArrowheads="1"/>
          </p:cNvPicPr>
          <p:nvPr/>
        </p:nvPicPr>
        <p:blipFill>
          <a:blip r:embed="rId3"/>
          <a:srcRect l="1562" t="8478" r="2343" b="6725"/>
          <a:stretch>
            <a:fillRect/>
          </a:stretch>
        </p:blipFill>
        <p:spPr bwMode="auto">
          <a:xfrm>
            <a:off x="0" y="0"/>
            <a:ext cx="9144000" cy="1428760"/>
          </a:xfrm>
          <a:prstGeom prst="rect">
            <a:avLst/>
          </a:prstGeom>
          <a:noFill/>
        </p:spPr>
      </p:pic>
      <p:pic>
        <p:nvPicPr>
          <p:cNvPr id="6" name="Picture 5" descr="Logo"/>
          <p:cNvPicPr/>
          <p:nvPr/>
        </p:nvPicPr>
        <p:blipFill>
          <a:blip r:embed="rId4">
            <a:grayscl/>
          </a:blip>
          <a:stretch>
            <a:fillRect/>
          </a:stretch>
        </p:blipFill>
        <p:spPr bwMode="auto">
          <a:xfrm>
            <a:off x="1928794" y="2928934"/>
            <a:ext cx="2313437" cy="499873"/>
          </a:xfrm>
          <a:prstGeom prst="rect">
            <a:avLst/>
          </a:prstGeom>
          <a:gradFill>
            <a:gsLst>
              <a:gs pos="0">
                <a:srgbClr val="FFEFD1"/>
              </a:gs>
              <a:gs pos="0">
                <a:srgbClr val="FFEFD1"/>
              </a:gs>
              <a:gs pos="64999">
                <a:srgbClr val="F0EBD5"/>
              </a:gs>
              <a:gs pos="100000">
                <a:srgbClr val="D1C39F"/>
              </a:gs>
            </a:gsLst>
            <a:lin ang="18900000" scaled="0"/>
          </a:gradFill>
          <a:ln>
            <a:noFill/>
          </a:ln>
        </p:spPr>
      </p:pic>
      <p:sp>
        <p:nvSpPr>
          <p:cNvPr id="10" name="Rectangle 9"/>
          <p:cNvSpPr/>
          <p:nvPr/>
        </p:nvSpPr>
        <p:spPr>
          <a:xfrm>
            <a:off x="1928794" y="3500438"/>
            <a:ext cx="4071966" cy="1169551"/>
          </a:xfrm>
          <a:prstGeom prst="rect">
            <a:avLst/>
          </a:prstGeom>
        </p:spPr>
        <p:txBody>
          <a:bodyPr wrap="square">
            <a:spAutoFit/>
          </a:bodyPr>
          <a:lstStyle/>
          <a:p>
            <a:pPr algn="l"/>
            <a:r>
              <a:rPr lang="en-IN" sz="1400" dirty="0" smtClean="0">
                <a:latin typeface="Cambria" pitchFamily="18" charset="0"/>
              </a:rPr>
              <a:t>N-144, Greater </a:t>
            </a:r>
            <a:r>
              <a:rPr lang="en-IN" sz="1400" dirty="0" err="1" smtClean="0">
                <a:latin typeface="Cambria" pitchFamily="18" charset="0"/>
              </a:rPr>
              <a:t>Kailash</a:t>
            </a:r>
            <a:r>
              <a:rPr lang="en-IN" sz="1400" dirty="0" smtClean="0">
                <a:latin typeface="Cambria" pitchFamily="18" charset="0"/>
              </a:rPr>
              <a:t>-I</a:t>
            </a:r>
          </a:p>
          <a:p>
            <a:pPr algn="l"/>
            <a:r>
              <a:rPr lang="en-IN" sz="1400" dirty="0" smtClean="0">
                <a:latin typeface="Cambria" pitchFamily="18" charset="0"/>
              </a:rPr>
              <a:t>New Delhi -110048</a:t>
            </a:r>
          </a:p>
          <a:p>
            <a:pPr algn="l"/>
            <a:r>
              <a:rPr lang="en-IN" sz="1400" dirty="0" smtClean="0">
                <a:latin typeface="Cambria" pitchFamily="18" charset="0"/>
              </a:rPr>
              <a:t>Ph: 46536490, 29241260</a:t>
            </a:r>
          </a:p>
          <a:p>
            <a:pPr algn="l"/>
            <a:r>
              <a:rPr lang="en-IN" sz="1400" dirty="0" smtClean="0">
                <a:latin typeface="Cambria" pitchFamily="18" charset="0"/>
              </a:rPr>
              <a:t>98-110-81159</a:t>
            </a:r>
          </a:p>
          <a:p>
            <a:pPr algn="l"/>
            <a:r>
              <a:rPr lang="en-IN" sz="1400" dirty="0" smtClean="0">
                <a:latin typeface="Cambria" pitchFamily="18" charset="0"/>
              </a:rPr>
              <a:t>bhatiav68@rediffmail.com</a:t>
            </a:r>
          </a:p>
        </p:txBody>
      </p:sp>
    </p:spTree>
    <p:extLst>
      <p:ext uri="{BB962C8B-B14F-4D97-AF65-F5344CB8AC3E}">
        <p14:creationId xmlns="" xmlns:p14="http://schemas.microsoft.com/office/powerpoint/2010/main" val="12986215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solidFill>
            <a:schemeClr val="tx2">
              <a:lumMod val="20000"/>
              <a:lumOff val="80000"/>
            </a:schemeClr>
          </a:solidFill>
        </p:spPr>
        <p:txBody>
          <a:bodyPr>
            <a:normAutofit/>
          </a:bodyPr>
          <a:lstStyle/>
          <a:p>
            <a:r>
              <a:rPr lang="en-US" sz="3200" b="1" u="sng" dirty="0" smtClean="0">
                <a:latin typeface="Castellar" pitchFamily="18" charset="0"/>
              </a:rPr>
              <a:t>Notification no. 585-595 dated      05-09-2012</a:t>
            </a:r>
            <a:endParaRPr lang="en-IN" sz="3200" b="1" u="sng" dirty="0">
              <a:latin typeface="Castellar" pitchFamily="18" charset="0"/>
            </a:endParaRPr>
          </a:p>
        </p:txBody>
      </p:sp>
      <p:sp>
        <p:nvSpPr>
          <p:cNvPr id="3" name="Content Placeholder 2"/>
          <p:cNvSpPr>
            <a:spLocks noGrp="1"/>
          </p:cNvSpPr>
          <p:nvPr>
            <p:ph idx="1"/>
          </p:nvPr>
        </p:nvSpPr>
        <p:spPr>
          <a:xfrm>
            <a:off x="457200" y="1600201"/>
            <a:ext cx="8229600" cy="4876799"/>
          </a:xfrm>
        </p:spPr>
        <p:txBody>
          <a:bodyPr>
            <a:normAutofit fontScale="25000" lnSpcReduction="20000"/>
          </a:bodyPr>
          <a:lstStyle/>
          <a:p>
            <a:pPr algn="just">
              <a:buNone/>
            </a:pPr>
            <a:r>
              <a:rPr lang="en-IN" dirty="0" smtClean="0"/>
              <a:t>	</a:t>
            </a:r>
          </a:p>
          <a:p>
            <a:pPr algn="just">
              <a:buNone/>
            </a:pPr>
            <a:r>
              <a:rPr lang="en-IN" dirty="0" smtClean="0"/>
              <a:t>	</a:t>
            </a:r>
            <a:r>
              <a:rPr lang="en-IN" sz="8800" dirty="0" smtClean="0">
                <a:latin typeface="Cambria" pitchFamily="18" charset="0"/>
              </a:rPr>
              <a:t>In exercise of the powers conferred on me by sub-section (1) read with sub-section (2) and sub-section (3) of section 70 of Delhi Value Added Tax Act, 2004, I direct that the details of Invoice and Goods Receipt Note in respect of all goods purchased/received as stock transfer from outside Delhi shall be submitted by the dealers online, using their login id and password, before the goods physically enter the boundary of Delhi. For this purpose, Form T-2 annexed with this Notification shall be used.</a:t>
            </a:r>
          </a:p>
          <a:p>
            <a:pPr algn="just">
              <a:buNone/>
            </a:pPr>
            <a:endParaRPr lang="en-IN" sz="8800" dirty="0" smtClean="0">
              <a:latin typeface="Cambria" pitchFamily="18" charset="0"/>
            </a:endParaRPr>
          </a:p>
          <a:p>
            <a:pPr algn="just">
              <a:buNone/>
            </a:pPr>
            <a:r>
              <a:rPr lang="en-IN" sz="8800" dirty="0" smtClean="0">
                <a:latin typeface="Cambria" pitchFamily="18" charset="0"/>
              </a:rPr>
              <a:t>	This Notification shall come into force with effect from the First day of October, 2012.</a:t>
            </a:r>
          </a:p>
          <a:p>
            <a:pPr algn="just">
              <a:buNone/>
            </a:pPr>
            <a:r>
              <a:rPr lang="en-IN" sz="8800" dirty="0" smtClean="0">
                <a:latin typeface="Cambria" pitchFamily="18" charset="0"/>
              </a:rPr>
              <a:t>								</a:t>
            </a:r>
          </a:p>
          <a:p>
            <a:pPr algn="just">
              <a:buNone/>
            </a:pPr>
            <a:r>
              <a:rPr lang="en-IN" sz="8800" dirty="0" smtClean="0">
                <a:latin typeface="Cambria" pitchFamily="18" charset="0"/>
              </a:rPr>
              <a:t>								            </a:t>
            </a:r>
            <a:r>
              <a:rPr lang="en-US" sz="8800" dirty="0" err="1" smtClean="0">
                <a:latin typeface="Cambria" pitchFamily="18" charset="0"/>
              </a:rPr>
              <a:t>Sd</a:t>
            </a:r>
            <a:r>
              <a:rPr lang="en-US" sz="8800" dirty="0" smtClean="0">
                <a:latin typeface="Cambria" pitchFamily="18" charset="0"/>
              </a:rPr>
              <a:t>/-</a:t>
            </a:r>
            <a:endParaRPr lang="en-IN" sz="8800" dirty="0" smtClean="0">
              <a:latin typeface="Cambria" pitchFamily="18" charset="0"/>
            </a:endParaRPr>
          </a:p>
          <a:p>
            <a:pPr algn="r">
              <a:buNone/>
            </a:pPr>
            <a:r>
              <a:rPr lang="en-IN" sz="8800" dirty="0" smtClean="0">
                <a:latin typeface="Cambria" pitchFamily="18" charset="0"/>
              </a:rPr>
              <a:t>(</a:t>
            </a:r>
            <a:r>
              <a:rPr lang="en-IN" sz="8800" dirty="0" err="1" smtClean="0">
                <a:latin typeface="Cambria" pitchFamily="18" charset="0"/>
              </a:rPr>
              <a:t>Rajendra</a:t>
            </a:r>
            <a:r>
              <a:rPr lang="en-IN" sz="8800" dirty="0" smtClean="0">
                <a:latin typeface="Cambria" pitchFamily="18" charset="0"/>
              </a:rPr>
              <a:t> Kumar)</a:t>
            </a:r>
          </a:p>
          <a:p>
            <a:pPr algn="r">
              <a:buNone/>
            </a:pPr>
            <a:r>
              <a:rPr lang="en-IN" sz="8800" dirty="0" smtClean="0">
                <a:latin typeface="Cambria" pitchFamily="18" charset="0"/>
              </a:rPr>
              <a:t>Commissioner, Value Added Tax</a:t>
            </a:r>
            <a:endParaRPr lang="en-IN" sz="8800" dirty="0">
              <a:latin typeface="Cambria" pitchFamily="18" charset="0"/>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4</a:t>
            </a:fld>
            <a:endParaRPr lang="en-US"/>
          </a:p>
        </p:txBody>
      </p:sp>
      <p:sp>
        <p:nvSpPr>
          <p:cNvPr id="6" name="Footer Placeholder 5"/>
          <p:cNvSpPr>
            <a:spLocks noGrp="1"/>
          </p:cNvSpPr>
          <p:nvPr>
            <p:ph type="ftr" sz="quarter" idx="11"/>
          </p:nvPr>
        </p:nvSpPr>
        <p:spPr/>
        <p:txBody>
          <a:bodyPr/>
          <a:lstStyle/>
          <a:p>
            <a:r>
              <a:rPr lang="fr-FR" smtClean="0"/>
              <a:t>Recent Amendments l  Delhi VAT        </a:t>
            </a:r>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71600"/>
          </a:xfrm>
          <a:solidFill>
            <a:schemeClr val="tx2">
              <a:lumMod val="20000"/>
              <a:lumOff val="80000"/>
            </a:schemeClr>
          </a:solidFill>
        </p:spPr>
        <p:txBody>
          <a:bodyPr>
            <a:noAutofit/>
          </a:bodyPr>
          <a:lstStyle/>
          <a:p>
            <a:r>
              <a:rPr lang="en-US" sz="3200" b="1" u="sng" dirty="0" smtClean="0">
                <a:latin typeface="Castellar" pitchFamily="18" charset="0"/>
              </a:rPr>
              <a:t>Notification no. 585-595 dated     05-09-2012</a:t>
            </a:r>
            <a:endParaRPr lang="en-IN" sz="3200" dirty="0"/>
          </a:p>
        </p:txBody>
      </p:sp>
      <p:sp>
        <p:nvSpPr>
          <p:cNvPr id="3" name="Content Placeholder 2"/>
          <p:cNvSpPr>
            <a:spLocks noGrp="1"/>
          </p:cNvSpPr>
          <p:nvPr>
            <p:ph idx="1"/>
          </p:nvPr>
        </p:nvSpPr>
        <p:spPr>
          <a:xfrm>
            <a:off x="457200" y="1600201"/>
            <a:ext cx="8458200" cy="4525963"/>
          </a:xfrm>
        </p:spPr>
        <p:txBody>
          <a:bodyPr>
            <a:normAutofit/>
          </a:bodyPr>
          <a:lstStyle/>
          <a:p>
            <a:pPr>
              <a:buFont typeface="Wingdings" pitchFamily="2" charset="2"/>
              <a:buChar char="q"/>
            </a:pPr>
            <a:r>
              <a:rPr lang="en-US" sz="3000" b="1" u="sng" dirty="0" smtClean="0">
                <a:latin typeface="Cambria" pitchFamily="18" charset="0"/>
              </a:rPr>
              <a:t>DETAILS TO BE FURNISHED IN FORM T-2 :-</a:t>
            </a:r>
          </a:p>
          <a:p>
            <a:pPr>
              <a:buFont typeface="Wingdings" pitchFamily="2" charset="2"/>
              <a:buChar char="Ø"/>
            </a:pPr>
            <a:r>
              <a:rPr lang="en-US" dirty="0" smtClean="0">
                <a:latin typeface="Cambria" pitchFamily="18" charset="0"/>
              </a:rPr>
              <a:t>     	</a:t>
            </a:r>
            <a:r>
              <a:rPr lang="en-US" sz="2400" dirty="0" smtClean="0">
                <a:latin typeface="Cambria" pitchFamily="18" charset="0"/>
              </a:rPr>
              <a:t>DETAILS OF INVOICE </a:t>
            </a:r>
            <a:r>
              <a:rPr lang="en-US" sz="2400" b="1" u="sng" dirty="0" smtClean="0">
                <a:latin typeface="Cambria" pitchFamily="18" charset="0"/>
              </a:rPr>
              <a:t>AND</a:t>
            </a:r>
            <a:r>
              <a:rPr lang="en-US" sz="2400" dirty="0" smtClean="0">
                <a:latin typeface="Cambria" pitchFamily="18" charset="0"/>
              </a:rPr>
              <a:t> GOODS RECEIPT NOTE</a:t>
            </a:r>
          </a:p>
          <a:p>
            <a:pPr>
              <a:buNone/>
            </a:pPr>
            <a:endParaRPr lang="en-US" sz="2800" dirty="0" smtClean="0">
              <a:latin typeface="Cambria" pitchFamily="18" charset="0"/>
            </a:endParaRPr>
          </a:p>
          <a:p>
            <a:pPr>
              <a:buFont typeface="Wingdings" pitchFamily="2" charset="2"/>
              <a:buChar char="q"/>
            </a:pPr>
            <a:r>
              <a:rPr lang="en-US" sz="3000" b="1" u="sng" dirty="0" smtClean="0">
                <a:latin typeface="Cambria" pitchFamily="18" charset="0"/>
              </a:rPr>
              <a:t>DETAILS TO BE FURNISHED IN RESPECT OF :-</a:t>
            </a:r>
          </a:p>
          <a:p>
            <a:pPr lvl="1">
              <a:buFont typeface="Wingdings" pitchFamily="2" charset="2"/>
              <a:buChar char="Ø"/>
            </a:pPr>
            <a:r>
              <a:rPr lang="en-US" sz="2400" dirty="0" smtClean="0">
                <a:latin typeface="Cambria" pitchFamily="18" charset="0"/>
              </a:rPr>
              <a:t>GOODS PURCHASED</a:t>
            </a:r>
          </a:p>
          <a:p>
            <a:pPr lvl="1">
              <a:buFont typeface="Wingdings" pitchFamily="2" charset="2"/>
              <a:buChar char="Ø"/>
            </a:pPr>
            <a:r>
              <a:rPr lang="en-US" sz="2400" dirty="0" smtClean="0">
                <a:latin typeface="Cambria" pitchFamily="18" charset="0"/>
              </a:rPr>
              <a:t>STOCK TRANSFER RECEIVED FROM OUTSIDE DELHI.</a:t>
            </a:r>
          </a:p>
          <a:p>
            <a:pPr lvl="1">
              <a:buNone/>
            </a:pPr>
            <a:endParaRPr lang="en-US" sz="2400" dirty="0" smtClean="0">
              <a:latin typeface="Cambria" pitchFamily="18" charset="0"/>
            </a:endParaRPr>
          </a:p>
          <a:p>
            <a:pPr>
              <a:buFont typeface="Wingdings" pitchFamily="2" charset="2"/>
              <a:buChar char="q"/>
            </a:pPr>
            <a:r>
              <a:rPr lang="en-US" sz="3000" b="1" u="sng" dirty="0" smtClean="0">
                <a:latin typeface="Cambria" pitchFamily="18" charset="0"/>
              </a:rPr>
              <a:t>MODE OF FURNISHING THE DETAILS</a:t>
            </a:r>
          </a:p>
          <a:p>
            <a:pPr>
              <a:buFont typeface="Wingdings" pitchFamily="2" charset="2"/>
              <a:buChar char="Ø"/>
            </a:pPr>
            <a:r>
              <a:rPr lang="en-US" sz="2400" dirty="0" smtClean="0">
                <a:latin typeface="Cambria" pitchFamily="18" charset="0"/>
              </a:rPr>
              <a:t>ONLINE USING DEALER LOGIN ID AND PASSWORD</a:t>
            </a:r>
          </a:p>
        </p:txBody>
      </p:sp>
      <p:sp>
        <p:nvSpPr>
          <p:cNvPr id="4" name="Slide Number Placeholder 3"/>
          <p:cNvSpPr>
            <a:spLocks noGrp="1"/>
          </p:cNvSpPr>
          <p:nvPr>
            <p:ph type="sldNum" sz="quarter" idx="12"/>
          </p:nvPr>
        </p:nvSpPr>
        <p:spPr/>
        <p:txBody>
          <a:bodyPr/>
          <a:lstStyle/>
          <a:p>
            <a:fld id="{B6F15528-21DE-4FAA-801E-634DDDAF4B2B}" type="slidenum">
              <a:rPr lang="en-US" smtClean="0"/>
              <a:pPr/>
              <a:t>5</a:t>
            </a:fld>
            <a:endParaRPr lang="en-US"/>
          </a:p>
        </p:txBody>
      </p:sp>
      <p:sp>
        <p:nvSpPr>
          <p:cNvPr id="6" name="Footer Placeholder 5"/>
          <p:cNvSpPr>
            <a:spLocks noGrp="1"/>
          </p:cNvSpPr>
          <p:nvPr>
            <p:ph type="ftr" sz="quarter" idx="11"/>
          </p:nvPr>
        </p:nvSpPr>
        <p:spPr/>
        <p:txBody>
          <a:bodyPr/>
          <a:lstStyle/>
          <a:p>
            <a:r>
              <a:rPr lang="fr-FR" smtClean="0"/>
              <a:t>Recent Amendments l  Delhi VAT        </a:t>
            </a:r>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u="sng" dirty="0" smtClean="0">
                <a:latin typeface="Castellar" pitchFamily="18" charset="0"/>
              </a:rPr>
              <a:t>Notification no. 585-595 dated 05-09-2012</a:t>
            </a:r>
            <a:endParaRPr lang="en-IN" sz="3200" dirty="0"/>
          </a:p>
        </p:txBody>
      </p:sp>
      <p:sp>
        <p:nvSpPr>
          <p:cNvPr id="3" name="Content Placeholder 2"/>
          <p:cNvSpPr>
            <a:spLocks noGrp="1"/>
          </p:cNvSpPr>
          <p:nvPr>
            <p:ph idx="1"/>
          </p:nvPr>
        </p:nvSpPr>
        <p:spPr>
          <a:xfrm>
            <a:off x="457200" y="1524000"/>
            <a:ext cx="8382000" cy="4602164"/>
          </a:xfrm>
        </p:spPr>
        <p:txBody>
          <a:bodyPr>
            <a:normAutofit lnSpcReduction="10000"/>
          </a:bodyPr>
          <a:lstStyle/>
          <a:p>
            <a:pPr algn="just">
              <a:buFont typeface="Wingdings" pitchFamily="2" charset="2"/>
              <a:buChar char="q"/>
            </a:pPr>
            <a:r>
              <a:rPr lang="en-US" sz="3000" b="1" u="sng" dirty="0" smtClean="0">
                <a:latin typeface="Cambria" pitchFamily="18" charset="0"/>
              </a:rPr>
              <a:t>TIME OF FURNISHING THE DETAILS IN FORM T-2</a:t>
            </a:r>
          </a:p>
          <a:p>
            <a:pPr algn="just">
              <a:buFont typeface="Wingdings" pitchFamily="2" charset="2"/>
              <a:buChar char="Ø"/>
            </a:pPr>
            <a:r>
              <a:rPr lang="en-US" sz="2600" dirty="0" smtClean="0">
                <a:latin typeface="Cambria" pitchFamily="18" charset="0"/>
              </a:rPr>
              <a:t>BEFORE THE GOODS PHYSICALLY ENTER THE BOUNDARY OF DELHI.</a:t>
            </a:r>
          </a:p>
          <a:p>
            <a:pPr algn="just">
              <a:buNone/>
            </a:pPr>
            <a:endParaRPr lang="en-US" sz="2600" dirty="0" smtClean="0">
              <a:latin typeface="Cambria" pitchFamily="18" charset="0"/>
            </a:endParaRPr>
          </a:p>
          <a:p>
            <a:pPr algn="just">
              <a:buFont typeface="Wingdings" pitchFamily="2" charset="2"/>
              <a:buChar char="q"/>
            </a:pPr>
            <a:r>
              <a:rPr lang="en-US" dirty="0" smtClean="0">
                <a:latin typeface="Cambria" pitchFamily="18" charset="0"/>
              </a:rPr>
              <a:t> </a:t>
            </a:r>
            <a:r>
              <a:rPr lang="en-US" sz="3000" b="1" u="sng" dirty="0" smtClean="0">
                <a:latin typeface="Cambria" pitchFamily="18" charset="0"/>
              </a:rPr>
              <a:t>WHO IS TO FURNISH THE DETAILS</a:t>
            </a:r>
          </a:p>
          <a:p>
            <a:pPr algn="just">
              <a:buFont typeface="Wingdings" pitchFamily="2" charset="2"/>
              <a:buChar char="Ø"/>
            </a:pPr>
            <a:r>
              <a:rPr lang="en-US" sz="2600" dirty="0" smtClean="0">
                <a:latin typeface="Cambria" pitchFamily="18" charset="0"/>
              </a:rPr>
              <a:t>ALL DEALERS REGISTERED UNDER DVAT ACT.</a:t>
            </a:r>
          </a:p>
          <a:p>
            <a:pPr algn="just">
              <a:buNone/>
            </a:pPr>
            <a:endParaRPr lang="en-US" sz="2600" dirty="0" smtClean="0">
              <a:latin typeface="Cambria" pitchFamily="18" charset="0"/>
            </a:endParaRPr>
          </a:p>
          <a:p>
            <a:pPr algn="just">
              <a:buFont typeface="Wingdings" pitchFamily="2" charset="2"/>
              <a:buChar char="q"/>
            </a:pPr>
            <a:r>
              <a:rPr lang="en-US" sz="3000" b="1" u="sng" dirty="0" smtClean="0">
                <a:latin typeface="Cambria" pitchFamily="18" charset="0"/>
              </a:rPr>
              <a:t>IS IT MANDATORY TO FURNISH THE DETAILS</a:t>
            </a:r>
          </a:p>
          <a:p>
            <a:pPr algn="just">
              <a:buFont typeface="Wingdings" pitchFamily="2" charset="2"/>
              <a:buChar char="Ø"/>
            </a:pPr>
            <a:r>
              <a:rPr lang="en-US" sz="2600" dirty="0" smtClean="0">
                <a:latin typeface="Cambria" pitchFamily="18" charset="0"/>
              </a:rPr>
              <a:t>YES</a:t>
            </a:r>
            <a:endParaRPr lang="en-IN" sz="2600" dirty="0">
              <a:latin typeface="Cambria" pitchFamily="18" charset="0"/>
            </a:endParaRPr>
          </a:p>
        </p:txBody>
      </p:sp>
      <p:sp>
        <p:nvSpPr>
          <p:cNvPr id="4" name="Title 1"/>
          <p:cNvSpPr txBox="1">
            <a:spLocks/>
          </p:cNvSpPr>
          <p:nvPr/>
        </p:nvSpPr>
        <p:spPr>
          <a:xfrm>
            <a:off x="0" y="0"/>
            <a:ext cx="9144000" cy="1371600"/>
          </a:xfrm>
          <a:prstGeom prst="rect">
            <a:avLst/>
          </a:prstGeom>
          <a:solidFill>
            <a:schemeClr val="tx2">
              <a:lumMod val="20000"/>
              <a:lumOff val="80000"/>
            </a:schemeClr>
          </a:solidFill>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200" b="1" i="0" u="sng" strike="noStrike" kern="1200" cap="none" spc="0" normalizeH="0" baseline="0" noProof="0" smtClean="0">
                <a:ln>
                  <a:noFill/>
                </a:ln>
                <a:solidFill>
                  <a:schemeClr val="tx1"/>
                </a:solidFill>
                <a:effectLst/>
                <a:uLnTx/>
                <a:uFillTx/>
                <a:latin typeface="Castellar" pitchFamily="18" charset="0"/>
                <a:ea typeface="+mj-ea"/>
                <a:cs typeface="+mj-cs"/>
              </a:rPr>
              <a:t>Notification no. 585-595 dated     05-09-2012</a:t>
            </a:r>
            <a:endParaRPr kumimoji="0" lang="en-IN" sz="3200" b="0" i="0" u="none" strike="noStrike" kern="1200" cap="none" spc="0" normalizeH="0" baseline="0" noProof="0" dirty="0">
              <a:ln>
                <a:noFill/>
              </a:ln>
              <a:solidFill>
                <a:schemeClr val="tx1"/>
              </a:solidFill>
              <a:effectLst/>
              <a:uLnTx/>
              <a:uFillTx/>
              <a:latin typeface="+mj-lt"/>
              <a:ea typeface="+mj-ea"/>
              <a:cs typeface="+mj-cs"/>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pPr/>
              <a:t>6</a:t>
            </a:fld>
            <a:endParaRPr lang="en-US"/>
          </a:p>
        </p:txBody>
      </p:sp>
      <p:sp>
        <p:nvSpPr>
          <p:cNvPr id="7" name="Footer Placeholder 6"/>
          <p:cNvSpPr>
            <a:spLocks noGrp="1"/>
          </p:cNvSpPr>
          <p:nvPr>
            <p:ph type="ftr" sz="quarter" idx="11"/>
          </p:nvPr>
        </p:nvSpPr>
        <p:spPr/>
        <p:txBody>
          <a:bodyPr/>
          <a:lstStyle/>
          <a:p>
            <a:r>
              <a:rPr lang="fr-FR" smtClean="0"/>
              <a:t>Recent Amendments l  Delhi VAT        </a:t>
            </a:r>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305800" cy="6354762"/>
          </a:xfrm>
        </p:spPr>
        <p:txBody>
          <a:bodyPr>
            <a:normAutofit fontScale="90000"/>
          </a:bodyPr>
          <a:lstStyle/>
          <a:p>
            <a:pPr algn="l"/>
            <a:r>
              <a:rPr lang="en-IN" b="1" dirty="0" smtClean="0">
                <a:latin typeface="Cambria" pitchFamily="18" charset="0"/>
              </a:rPr>
              <a:t>				</a:t>
            </a:r>
            <a:br>
              <a:rPr lang="en-IN" b="1" dirty="0" smtClean="0">
                <a:latin typeface="Cambria" pitchFamily="18" charset="0"/>
              </a:rPr>
            </a:br>
            <a:r>
              <a:rPr lang="en-IN" b="1" dirty="0" smtClean="0">
                <a:latin typeface="Cambria" pitchFamily="18" charset="0"/>
              </a:rPr>
              <a:t>			      </a:t>
            </a:r>
            <a:r>
              <a:rPr lang="en-IN" sz="2700" b="1" u="sng" dirty="0" smtClean="0">
                <a:latin typeface="Cambria" pitchFamily="18" charset="0"/>
              </a:rPr>
              <a:t>F0RM T-2</a:t>
            </a:r>
            <a:br>
              <a:rPr lang="en-IN" sz="2700" b="1" u="sng" dirty="0" smtClean="0">
                <a:latin typeface="Cambria" pitchFamily="18" charset="0"/>
              </a:rPr>
            </a:br>
            <a:r>
              <a:rPr lang="en-IN" sz="2200" b="1" dirty="0" smtClean="0">
                <a:latin typeface="Cambria" pitchFamily="18" charset="0"/>
              </a:rPr>
              <a:t>Invoice Details:-</a:t>
            </a:r>
            <a:br>
              <a:rPr lang="en-IN" sz="2200" b="1" dirty="0" smtClean="0">
                <a:latin typeface="Cambria" pitchFamily="18" charset="0"/>
              </a:rPr>
            </a:br>
            <a:r>
              <a:rPr lang="en-IN" sz="2200" dirty="0" smtClean="0">
                <a:latin typeface="Cambria" pitchFamily="18" charset="0"/>
              </a:rPr>
              <a:t>Invoice No: 		Date: 		Total Invoice Amount : </a:t>
            </a:r>
            <a:br>
              <a:rPr lang="en-IN" sz="2200" dirty="0" smtClean="0">
                <a:latin typeface="Cambria" pitchFamily="18" charset="0"/>
              </a:rPr>
            </a:br>
            <a:r>
              <a:rPr lang="en-IN" sz="2200" dirty="0" smtClean="0">
                <a:latin typeface="Cambria" pitchFamily="18" charset="0"/>
              </a:rPr>
              <a:t/>
            </a:r>
            <a:br>
              <a:rPr lang="en-IN" sz="2200" dirty="0" smtClean="0">
                <a:latin typeface="Cambria" pitchFamily="18" charset="0"/>
              </a:rPr>
            </a:br>
            <a:r>
              <a:rPr lang="en-IN" sz="2200" b="1" dirty="0" smtClean="0">
                <a:latin typeface="Cambria" pitchFamily="18" charset="0"/>
              </a:rPr>
              <a:t>Identity of Supplier :-</a:t>
            </a:r>
            <a:br>
              <a:rPr lang="en-IN" sz="2200" b="1" dirty="0" smtClean="0">
                <a:latin typeface="Cambria" pitchFamily="18" charset="0"/>
              </a:rPr>
            </a:br>
            <a:r>
              <a:rPr lang="en-IN" sz="2200" dirty="0" smtClean="0">
                <a:latin typeface="Cambria" pitchFamily="18" charset="0"/>
              </a:rPr>
              <a:t>TIN:	</a:t>
            </a:r>
            <a:br>
              <a:rPr lang="en-IN" sz="2200" dirty="0" smtClean="0">
                <a:latin typeface="Cambria" pitchFamily="18" charset="0"/>
              </a:rPr>
            </a:br>
            <a:r>
              <a:rPr lang="en-IN" sz="2200" dirty="0" smtClean="0">
                <a:latin typeface="Cambria" pitchFamily="18" charset="0"/>
              </a:rPr>
              <a:t>Name:</a:t>
            </a:r>
            <a:br>
              <a:rPr lang="en-IN" sz="2200" dirty="0" smtClean="0">
                <a:latin typeface="Cambria" pitchFamily="18" charset="0"/>
              </a:rPr>
            </a:br>
            <a:r>
              <a:rPr lang="en-IN" sz="2200" dirty="0" smtClean="0">
                <a:latin typeface="Cambria" pitchFamily="18" charset="0"/>
              </a:rPr>
              <a:t>Address:		</a:t>
            </a:r>
            <a:br>
              <a:rPr lang="en-IN" sz="2200" dirty="0" smtClean="0">
                <a:latin typeface="Cambria" pitchFamily="18" charset="0"/>
              </a:rPr>
            </a:br>
            <a:r>
              <a:rPr lang="en-IN" sz="2200" dirty="0" smtClean="0">
                <a:latin typeface="Cambria" pitchFamily="18" charset="0"/>
              </a:rPr>
              <a:t>City:</a:t>
            </a:r>
            <a:br>
              <a:rPr lang="en-IN" sz="2200" dirty="0" smtClean="0">
                <a:latin typeface="Cambria" pitchFamily="18" charset="0"/>
              </a:rPr>
            </a:br>
            <a:r>
              <a:rPr lang="en-IN" sz="2200" dirty="0" smtClean="0">
                <a:latin typeface="Cambria" pitchFamily="18" charset="0"/>
              </a:rPr>
              <a:t>State:</a:t>
            </a:r>
            <a:br>
              <a:rPr lang="en-IN" sz="2200" dirty="0" smtClean="0">
                <a:latin typeface="Cambria" pitchFamily="18" charset="0"/>
              </a:rPr>
            </a:br>
            <a:r>
              <a:rPr lang="en-IN" sz="2200" dirty="0" smtClean="0">
                <a:latin typeface="Cambria" pitchFamily="18" charset="0"/>
              </a:rPr>
              <a:t/>
            </a:r>
            <a:br>
              <a:rPr lang="en-IN" sz="2200" dirty="0" smtClean="0">
                <a:latin typeface="Cambria" pitchFamily="18" charset="0"/>
              </a:rPr>
            </a:br>
            <a:r>
              <a:rPr lang="en-IN" sz="2200" b="1" dirty="0" smtClean="0">
                <a:latin typeface="Cambria" pitchFamily="18" charset="0"/>
              </a:rPr>
              <a:t>Item Details :-</a:t>
            </a:r>
            <a:br>
              <a:rPr lang="en-IN" sz="2200" b="1" dirty="0" smtClean="0">
                <a:latin typeface="Cambria" pitchFamily="18" charset="0"/>
              </a:rPr>
            </a:br>
            <a:r>
              <a:rPr lang="en-IN" sz="2200" dirty="0" smtClean="0">
                <a:latin typeface="Cambria" pitchFamily="18" charset="0"/>
              </a:rPr>
              <a:t>Total of Item wise details should be equal to the amount of purchase to be recorded in DVAT-30</a:t>
            </a:r>
            <a:br>
              <a:rPr lang="en-IN" sz="2200" dirty="0" smtClean="0">
                <a:latin typeface="Cambria" pitchFamily="18" charset="0"/>
              </a:rPr>
            </a:br>
            <a:r>
              <a:rPr lang="en-IN" sz="2200" dirty="0" smtClean="0">
                <a:latin typeface="Cambria" pitchFamily="18" charset="0"/>
              </a:rPr>
              <a:t/>
            </a:r>
            <a:br>
              <a:rPr lang="en-IN" sz="2200" dirty="0" smtClean="0">
                <a:latin typeface="Cambria" pitchFamily="18" charset="0"/>
              </a:rPr>
            </a:br>
            <a:r>
              <a:rPr lang="en-IN" sz="2200" dirty="0" smtClean="0">
                <a:latin typeface="Cambria" pitchFamily="18" charset="0"/>
              </a:rPr>
              <a:t>Name of Item    	Quantity             Unit 	Rate per unit 	Value of goods </a:t>
            </a:r>
            <a:br>
              <a:rPr lang="en-IN" sz="2200" dirty="0" smtClean="0">
                <a:latin typeface="Cambria" pitchFamily="18" charset="0"/>
              </a:rPr>
            </a:br>
            <a:r>
              <a:rPr lang="en-IN" sz="2200" dirty="0" smtClean="0">
                <a:latin typeface="Cambria" pitchFamily="18" charset="0"/>
              </a:rPr>
              <a:t>			      </a:t>
            </a:r>
            <a:br>
              <a:rPr lang="en-IN" sz="2200" dirty="0" smtClean="0">
                <a:latin typeface="Cambria" pitchFamily="18" charset="0"/>
              </a:rPr>
            </a:br>
            <a:r>
              <a:rPr lang="en-IN" sz="2200" b="1" dirty="0" smtClean="0">
                <a:latin typeface="Cambria" pitchFamily="18" charset="0"/>
              </a:rPr>
              <a:t>Dispatch Details :-</a:t>
            </a:r>
            <a:br>
              <a:rPr lang="en-IN" sz="2200" b="1" dirty="0" smtClean="0">
                <a:latin typeface="Cambria" pitchFamily="18" charset="0"/>
              </a:rPr>
            </a:br>
            <a:r>
              <a:rPr lang="en-IN" sz="2200" dirty="0" smtClean="0">
                <a:latin typeface="Cambria" pitchFamily="18" charset="0"/>
              </a:rPr>
              <a:t>Place of Dispatch of Goods :	</a:t>
            </a:r>
            <a:br>
              <a:rPr lang="en-IN" sz="2200" dirty="0" smtClean="0">
                <a:latin typeface="Cambria" pitchFamily="18" charset="0"/>
              </a:rPr>
            </a:br>
            <a:r>
              <a:rPr lang="en-IN" sz="2200" dirty="0" smtClean="0">
                <a:latin typeface="Cambria" pitchFamily="18" charset="0"/>
              </a:rPr>
              <a:t>Place of Delivery of Goods:	</a:t>
            </a:r>
            <a:br>
              <a:rPr lang="en-IN" sz="2200" dirty="0" smtClean="0">
                <a:latin typeface="Cambria" pitchFamily="18" charset="0"/>
              </a:rPr>
            </a:br>
            <a:endParaRPr lang="en-IN" dirty="0">
              <a:latin typeface="Cambria" pitchFamily="18" charset="0"/>
            </a:endParaRPr>
          </a:p>
        </p:txBody>
      </p:sp>
      <p:sp>
        <p:nvSpPr>
          <p:cNvPr id="6" name="Rectangle 5"/>
          <p:cNvSpPr/>
          <p:nvPr/>
        </p:nvSpPr>
        <p:spPr>
          <a:xfrm>
            <a:off x="1828800" y="1295400"/>
            <a:ext cx="12192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latin typeface="Cambria" pitchFamily="18" charset="0"/>
            </a:endParaRPr>
          </a:p>
        </p:txBody>
      </p:sp>
      <p:sp>
        <p:nvSpPr>
          <p:cNvPr id="8" name="Rectangle 7"/>
          <p:cNvSpPr/>
          <p:nvPr/>
        </p:nvSpPr>
        <p:spPr>
          <a:xfrm>
            <a:off x="3962400" y="1295400"/>
            <a:ext cx="9906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latin typeface="Cambria" pitchFamily="18" charset="0"/>
            </a:endParaRPr>
          </a:p>
        </p:txBody>
      </p:sp>
      <p:sp>
        <p:nvSpPr>
          <p:cNvPr id="9" name="Rectangle 8"/>
          <p:cNvSpPr/>
          <p:nvPr/>
        </p:nvSpPr>
        <p:spPr>
          <a:xfrm>
            <a:off x="7467600" y="1295400"/>
            <a:ext cx="11430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latin typeface="Cambria" pitchFamily="18" charset="0"/>
            </a:endParaRPr>
          </a:p>
        </p:txBody>
      </p:sp>
      <p:sp>
        <p:nvSpPr>
          <p:cNvPr id="10" name="Rectangle 9"/>
          <p:cNvSpPr/>
          <p:nvPr/>
        </p:nvSpPr>
        <p:spPr>
          <a:xfrm>
            <a:off x="1600200" y="2209800"/>
            <a:ext cx="13716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latin typeface="Cambria" pitchFamily="18" charset="0"/>
            </a:endParaRPr>
          </a:p>
        </p:txBody>
      </p:sp>
      <p:sp>
        <p:nvSpPr>
          <p:cNvPr id="11" name="Rectangle 10"/>
          <p:cNvSpPr/>
          <p:nvPr/>
        </p:nvSpPr>
        <p:spPr>
          <a:xfrm>
            <a:off x="1600200" y="2514600"/>
            <a:ext cx="28956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latin typeface="Cambria" pitchFamily="18" charset="0"/>
            </a:endParaRPr>
          </a:p>
        </p:txBody>
      </p:sp>
      <p:sp>
        <p:nvSpPr>
          <p:cNvPr id="14" name="Rectangle 13"/>
          <p:cNvSpPr/>
          <p:nvPr/>
        </p:nvSpPr>
        <p:spPr>
          <a:xfrm>
            <a:off x="1600200" y="2819400"/>
            <a:ext cx="28956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latin typeface="Cambria" pitchFamily="18" charset="0"/>
            </a:endParaRPr>
          </a:p>
        </p:txBody>
      </p:sp>
      <p:sp>
        <p:nvSpPr>
          <p:cNvPr id="16" name="Rectangle 15"/>
          <p:cNvSpPr/>
          <p:nvPr/>
        </p:nvSpPr>
        <p:spPr>
          <a:xfrm>
            <a:off x="1600200" y="3124200"/>
            <a:ext cx="28956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latin typeface="Cambria" pitchFamily="18" charset="0"/>
            </a:endParaRPr>
          </a:p>
        </p:txBody>
      </p:sp>
      <p:sp>
        <p:nvSpPr>
          <p:cNvPr id="17" name="Rectangle 16"/>
          <p:cNvSpPr/>
          <p:nvPr/>
        </p:nvSpPr>
        <p:spPr>
          <a:xfrm>
            <a:off x="1600200" y="3429000"/>
            <a:ext cx="28956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latin typeface="Cambria" pitchFamily="18" charset="0"/>
            </a:endParaRPr>
          </a:p>
        </p:txBody>
      </p:sp>
      <p:sp>
        <p:nvSpPr>
          <p:cNvPr id="18" name="Rectangle 17"/>
          <p:cNvSpPr/>
          <p:nvPr/>
        </p:nvSpPr>
        <p:spPr>
          <a:xfrm>
            <a:off x="609600" y="5562600"/>
            <a:ext cx="12954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latin typeface="Cambria" pitchFamily="18" charset="0"/>
            </a:endParaRPr>
          </a:p>
        </p:txBody>
      </p:sp>
      <p:sp>
        <p:nvSpPr>
          <p:cNvPr id="20" name="Rectangle 19"/>
          <p:cNvSpPr/>
          <p:nvPr/>
        </p:nvSpPr>
        <p:spPr>
          <a:xfrm flipH="1" flipV="1">
            <a:off x="2057400" y="5562600"/>
            <a:ext cx="12954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latin typeface="Cambria" pitchFamily="18" charset="0"/>
            </a:endParaRPr>
          </a:p>
        </p:txBody>
      </p:sp>
      <p:sp>
        <p:nvSpPr>
          <p:cNvPr id="21" name="Rectangle 20"/>
          <p:cNvSpPr/>
          <p:nvPr/>
        </p:nvSpPr>
        <p:spPr>
          <a:xfrm>
            <a:off x="3581400" y="5562600"/>
            <a:ext cx="12954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latin typeface="Cambria" pitchFamily="18" charset="0"/>
            </a:endParaRPr>
          </a:p>
        </p:txBody>
      </p:sp>
      <p:sp>
        <p:nvSpPr>
          <p:cNvPr id="22" name="Rectangle 21"/>
          <p:cNvSpPr/>
          <p:nvPr/>
        </p:nvSpPr>
        <p:spPr>
          <a:xfrm>
            <a:off x="5105400" y="5562600"/>
            <a:ext cx="12954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latin typeface="Cambria" pitchFamily="18" charset="0"/>
            </a:endParaRPr>
          </a:p>
        </p:txBody>
      </p:sp>
      <p:sp>
        <p:nvSpPr>
          <p:cNvPr id="23" name="Rectangle 22"/>
          <p:cNvSpPr/>
          <p:nvPr/>
        </p:nvSpPr>
        <p:spPr>
          <a:xfrm>
            <a:off x="7010400" y="5562600"/>
            <a:ext cx="16002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latin typeface="Cambria" pitchFamily="18" charset="0"/>
            </a:endParaRPr>
          </a:p>
        </p:txBody>
      </p:sp>
      <p:sp>
        <p:nvSpPr>
          <p:cNvPr id="24" name="Rectangle 23"/>
          <p:cNvSpPr/>
          <p:nvPr/>
        </p:nvSpPr>
        <p:spPr>
          <a:xfrm>
            <a:off x="4267200" y="6172200"/>
            <a:ext cx="24384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latin typeface="Cambria" pitchFamily="18" charset="0"/>
            </a:endParaRPr>
          </a:p>
        </p:txBody>
      </p:sp>
      <p:sp>
        <p:nvSpPr>
          <p:cNvPr id="25" name="Rectangle 24"/>
          <p:cNvSpPr/>
          <p:nvPr/>
        </p:nvSpPr>
        <p:spPr>
          <a:xfrm>
            <a:off x="4267200" y="6477000"/>
            <a:ext cx="24384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latin typeface="Cambria" pitchFamily="18" charset="0"/>
            </a:endParaRPr>
          </a:p>
        </p:txBody>
      </p:sp>
      <p:sp>
        <p:nvSpPr>
          <p:cNvPr id="19" name="Slide Number Placeholder 18"/>
          <p:cNvSpPr>
            <a:spLocks noGrp="1"/>
          </p:cNvSpPr>
          <p:nvPr>
            <p:ph type="sldNum" sz="quarter" idx="12"/>
          </p:nvPr>
        </p:nvSpPr>
        <p:spPr/>
        <p:txBody>
          <a:bodyPr/>
          <a:lstStyle/>
          <a:p>
            <a:fld id="{B6F15528-21DE-4FAA-801E-634DDDAF4B2B}" type="slidenum">
              <a:rPr lang="en-US" smtClean="0"/>
              <a:pPr/>
              <a:t>7</a:t>
            </a:fld>
            <a:endParaRPr lang="en-US"/>
          </a:p>
        </p:txBody>
      </p:sp>
      <p:sp>
        <p:nvSpPr>
          <p:cNvPr id="27" name="Footer Placeholder 26"/>
          <p:cNvSpPr>
            <a:spLocks noGrp="1"/>
          </p:cNvSpPr>
          <p:nvPr>
            <p:ph type="ftr" sz="quarter" idx="11"/>
          </p:nvPr>
        </p:nvSpPr>
        <p:spPr/>
        <p:txBody>
          <a:bodyPr/>
          <a:lstStyle/>
          <a:p>
            <a:r>
              <a:rPr lang="fr-FR" smtClean="0"/>
              <a:t>Recent Amendments l  Delhi VAT        </a:t>
            </a:r>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382000" cy="6354762"/>
          </a:xfrm>
        </p:spPr>
        <p:txBody>
          <a:bodyPr>
            <a:noAutofit/>
          </a:bodyPr>
          <a:lstStyle/>
          <a:p>
            <a:pPr algn="l"/>
            <a:r>
              <a:rPr lang="en-IN" sz="3000" dirty="0" smtClean="0">
                <a:latin typeface="Cambria" pitchFamily="18" charset="0"/>
              </a:rPr>
              <a:t/>
            </a:r>
            <a:br>
              <a:rPr lang="en-IN" sz="3000" dirty="0" smtClean="0">
                <a:latin typeface="Cambria" pitchFamily="18" charset="0"/>
              </a:rPr>
            </a:br>
            <a:r>
              <a:rPr lang="en-IN" sz="3000" b="1" dirty="0" smtClean="0">
                <a:latin typeface="Cambria" pitchFamily="18" charset="0"/>
              </a:rPr>
              <a:t> 			</a:t>
            </a:r>
            <a:r>
              <a:rPr lang="en-IN" sz="3000" b="1" u="sng" dirty="0" smtClean="0">
                <a:latin typeface="Cambria" pitchFamily="18" charset="0"/>
              </a:rPr>
              <a:t>F0RM T-2 </a:t>
            </a:r>
            <a:r>
              <a:rPr lang="en-IN" sz="3000" dirty="0" smtClean="0">
                <a:latin typeface="Cambria" pitchFamily="18" charset="0"/>
              </a:rPr>
              <a:t/>
            </a:r>
            <a:br>
              <a:rPr lang="en-IN" sz="3000" dirty="0" smtClean="0">
                <a:latin typeface="Cambria" pitchFamily="18" charset="0"/>
              </a:rPr>
            </a:br>
            <a:r>
              <a:rPr lang="en-IN" sz="3000" b="1" dirty="0" smtClean="0">
                <a:latin typeface="Cambria" pitchFamily="18" charset="0"/>
              </a:rPr>
              <a:t>Identity of Transporter:-</a:t>
            </a:r>
            <a:br>
              <a:rPr lang="en-IN" sz="3000" b="1" dirty="0" smtClean="0">
                <a:latin typeface="Cambria" pitchFamily="18" charset="0"/>
              </a:rPr>
            </a:br>
            <a:r>
              <a:rPr lang="en-IN" sz="3000" dirty="0" smtClean="0">
                <a:latin typeface="Cambria" pitchFamily="18" charset="0"/>
              </a:rPr>
              <a:t>Name:	</a:t>
            </a:r>
            <a:br>
              <a:rPr lang="en-IN" sz="3000" dirty="0" smtClean="0">
                <a:latin typeface="Cambria" pitchFamily="18" charset="0"/>
              </a:rPr>
            </a:br>
            <a:r>
              <a:rPr lang="en-IN" sz="3000" dirty="0" smtClean="0">
                <a:latin typeface="Cambria" pitchFamily="18" charset="0"/>
              </a:rPr>
              <a:t>Address :</a:t>
            </a:r>
            <a:br>
              <a:rPr lang="en-IN" sz="3000" dirty="0" smtClean="0">
                <a:latin typeface="Cambria" pitchFamily="18" charset="0"/>
              </a:rPr>
            </a:br>
            <a:r>
              <a:rPr lang="en-IN" sz="3000" dirty="0" smtClean="0">
                <a:latin typeface="Cambria" pitchFamily="18" charset="0"/>
              </a:rPr>
              <a:t>City:</a:t>
            </a:r>
            <a:br>
              <a:rPr lang="en-IN" sz="3000" dirty="0" smtClean="0">
                <a:latin typeface="Cambria" pitchFamily="18" charset="0"/>
              </a:rPr>
            </a:br>
            <a:r>
              <a:rPr lang="en-IN" sz="3000" dirty="0" smtClean="0">
                <a:latin typeface="Cambria" pitchFamily="18" charset="0"/>
              </a:rPr>
              <a:t>State </a:t>
            </a:r>
            <a:br>
              <a:rPr lang="en-IN" sz="3000" dirty="0" smtClean="0">
                <a:latin typeface="Cambria" pitchFamily="18" charset="0"/>
              </a:rPr>
            </a:br>
            <a:r>
              <a:rPr lang="en-IN" sz="3000" dirty="0" smtClean="0">
                <a:latin typeface="Cambria" pitchFamily="18" charset="0"/>
              </a:rPr>
              <a:t>Vehicle No : (Series)</a:t>
            </a:r>
            <a:br>
              <a:rPr lang="en-IN" sz="3000" dirty="0" smtClean="0">
                <a:latin typeface="Cambria" pitchFamily="18" charset="0"/>
              </a:rPr>
            </a:br>
            <a:r>
              <a:rPr lang="en-IN" sz="3000" dirty="0" smtClean="0">
                <a:latin typeface="Cambria" pitchFamily="18" charset="0"/>
              </a:rPr>
              <a:t> 						(4 digit number) </a:t>
            </a:r>
            <a:br>
              <a:rPr lang="en-IN" sz="3000" dirty="0" smtClean="0">
                <a:latin typeface="Cambria" pitchFamily="18" charset="0"/>
              </a:rPr>
            </a:br>
            <a:r>
              <a:rPr lang="en-IN" sz="3000" dirty="0" smtClean="0">
                <a:latin typeface="Cambria" pitchFamily="18" charset="0"/>
              </a:rPr>
              <a:t>GR/RR No</a:t>
            </a:r>
            <a:br>
              <a:rPr lang="en-IN" sz="3000" dirty="0" smtClean="0">
                <a:latin typeface="Cambria" pitchFamily="18" charset="0"/>
              </a:rPr>
            </a:br>
            <a:r>
              <a:rPr lang="en-IN" sz="3000" dirty="0" smtClean="0">
                <a:latin typeface="Cambria" pitchFamily="18" charset="0"/>
              </a:rPr>
              <a:t>Date:</a:t>
            </a:r>
            <a:br>
              <a:rPr lang="en-IN" sz="3000" dirty="0" smtClean="0">
                <a:latin typeface="Cambria" pitchFamily="18" charset="0"/>
              </a:rPr>
            </a:br>
            <a:r>
              <a:rPr lang="en-IN" sz="3000" dirty="0" smtClean="0">
                <a:latin typeface="Cambria" pitchFamily="18" charset="0"/>
              </a:rPr>
              <a:t/>
            </a:r>
            <a:br>
              <a:rPr lang="en-IN" sz="3000" dirty="0" smtClean="0">
                <a:latin typeface="Cambria" pitchFamily="18" charset="0"/>
              </a:rPr>
            </a:br>
            <a:endParaRPr lang="en-IN" sz="3000" dirty="0">
              <a:latin typeface="Cambria" pitchFamily="18" charset="0"/>
            </a:endParaRPr>
          </a:p>
        </p:txBody>
      </p:sp>
      <p:sp>
        <p:nvSpPr>
          <p:cNvPr id="4" name="Rectangle 3"/>
          <p:cNvSpPr/>
          <p:nvPr/>
        </p:nvSpPr>
        <p:spPr>
          <a:xfrm>
            <a:off x="2209800" y="1981200"/>
            <a:ext cx="3581400"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Rectangle 4"/>
          <p:cNvSpPr/>
          <p:nvPr/>
        </p:nvSpPr>
        <p:spPr>
          <a:xfrm>
            <a:off x="2209800" y="2438400"/>
            <a:ext cx="3581400"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6" name="Rectangle 5"/>
          <p:cNvSpPr/>
          <p:nvPr/>
        </p:nvSpPr>
        <p:spPr>
          <a:xfrm>
            <a:off x="2209800" y="2895600"/>
            <a:ext cx="3581400"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7" name="Rectangle 6"/>
          <p:cNvSpPr/>
          <p:nvPr/>
        </p:nvSpPr>
        <p:spPr>
          <a:xfrm>
            <a:off x="3899263" y="3918857"/>
            <a:ext cx="2133600"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8" name="Rectangle 7"/>
          <p:cNvSpPr/>
          <p:nvPr/>
        </p:nvSpPr>
        <p:spPr>
          <a:xfrm>
            <a:off x="6248400" y="3886200"/>
            <a:ext cx="1295400"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Rectangle 8"/>
          <p:cNvSpPr/>
          <p:nvPr/>
        </p:nvSpPr>
        <p:spPr>
          <a:xfrm>
            <a:off x="2209800" y="3352800"/>
            <a:ext cx="3581400"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 name="Rectangle 9"/>
          <p:cNvSpPr/>
          <p:nvPr/>
        </p:nvSpPr>
        <p:spPr>
          <a:xfrm>
            <a:off x="2362200" y="4648200"/>
            <a:ext cx="3581400"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1" name="Rectangle 10"/>
          <p:cNvSpPr/>
          <p:nvPr/>
        </p:nvSpPr>
        <p:spPr>
          <a:xfrm>
            <a:off x="2362200" y="5181600"/>
            <a:ext cx="3581400"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 name="Slide Number Placeholder 11"/>
          <p:cNvSpPr>
            <a:spLocks noGrp="1"/>
          </p:cNvSpPr>
          <p:nvPr>
            <p:ph type="sldNum" sz="quarter" idx="12"/>
          </p:nvPr>
        </p:nvSpPr>
        <p:spPr/>
        <p:txBody>
          <a:bodyPr/>
          <a:lstStyle/>
          <a:p>
            <a:fld id="{B6F15528-21DE-4FAA-801E-634DDDAF4B2B}" type="slidenum">
              <a:rPr lang="en-US" smtClean="0"/>
              <a:pPr/>
              <a:t>8</a:t>
            </a:fld>
            <a:endParaRPr lang="en-US"/>
          </a:p>
        </p:txBody>
      </p:sp>
      <p:sp>
        <p:nvSpPr>
          <p:cNvPr id="14" name="Footer Placeholder 13"/>
          <p:cNvSpPr>
            <a:spLocks noGrp="1"/>
          </p:cNvSpPr>
          <p:nvPr>
            <p:ph type="ftr" sz="quarter" idx="11"/>
          </p:nvPr>
        </p:nvSpPr>
        <p:spPr/>
        <p:txBody>
          <a:bodyPr/>
          <a:lstStyle/>
          <a:p>
            <a:r>
              <a:rPr lang="fr-FR" smtClean="0"/>
              <a:t>Recent Amendments l  Delhi VAT        </a:t>
            </a:r>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838200"/>
          </a:xfrm>
          <a:solidFill>
            <a:schemeClr val="tx2">
              <a:lumMod val="20000"/>
              <a:lumOff val="80000"/>
            </a:schemeClr>
          </a:solidFill>
        </p:spPr>
        <p:txBody>
          <a:bodyPr>
            <a:normAutofit/>
          </a:bodyPr>
          <a:lstStyle/>
          <a:p>
            <a:r>
              <a:rPr lang="en-US" sz="2400" b="1" u="sng" dirty="0" smtClean="0">
                <a:latin typeface="Castellar" pitchFamily="18" charset="0"/>
              </a:rPr>
              <a:t>CIRCULAR NO 17 OF 2012-13 DATED 05-09-2012</a:t>
            </a:r>
            <a:endParaRPr lang="en-IN" sz="2400" b="1" u="sng" dirty="0">
              <a:latin typeface="Castellar" pitchFamily="18" charset="0"/>
            </a:endParaRPr>
          </a:p>
        </p:txBody>
      </p:sp>
      <p:sp>
        <p:nvSpPr>
          <p:cNvPr id="3" name="Content Placeholder 2"/>
          <p:cNvSpPr>
            <a:spLocks noGrp="1"/>
          </p:cNvSpPr>
          <p:nvPr>
            <p:ph idx="1"/>
          </p:nvPr>
        </p:nvSpPr>
        <p:spPr>
          <a:xfrm>
            <a:off x="457200" y="990600"/>
            <a:ext cx="8305800" cy="5562601"/>
          </a:xfrm>
        </p:spPr>
        <p:txBody>
          <a:bodyPr>
            <a:normAutofit fontScale="25000" lnSpcReduction="20000"/>
          </a:bodyPr>
          <a:lstStyle/>
          <a:p>
            <a:pPr algn="just">
              <a:buNone/>
            </a:pPr>
            <a:r>
              <a:rPr lang="en-IN" sz="2400" dirty="0" smtClean="0"/>
              <a:t>	</a:t>
            </a:r>
            <a:r>
              <a:rPr lang="en-IN" sz="6400" dirty="0" smtClean="0">
                <a:latin typeface="Cambria" pitchFamily="18" charset="0"/>
              </a:rPr>
              <a:t>The Department of Trade and Taxes has made it mandatory for. the Dealers to submit the details of Invoice and Goods Receipt Note in respect of all goods received from outside Delhi, before the goods physically enter the boundary of Delhi. This information is required to be filed online by the Dealers using their login id and password. For this purpose Form T-2 has also been notified. This information is required to be filed for </a:t>
            </a:r>
            <a:r>
              <a:rPr lang="en-IN" sz="6400" b="1" u="sng" dirty="0" smtClean="0">
                <a:latin typeface="Cambria" pitchFamily="18" charset="0"/>
              </a:rPr>
              <a:t>all kinds of Interstate Purchases, Imports and Stock Transfers etc. </a:t>
            </a:r>
            <a:r>
              <a:rPr lang="en-IN" sz="6400" dirty="0" smtClean="0">
                <a:latin typeface="Cambria" pitchFamily="18" charset="0"/>
              </a:rPr>
              <a:t>with effect from 01/10/2012.</a:t>
            </a:r>
          </a:p>
          <a:p>
            <a:pPr algn="just">
              <a:buNone/>
            </a:pPr>
            <a:endParaRPr lang="en-IN" sz="6400" dirty="0" smtClean="0">
              <a:latin typeface="Cambria" pitchFamily="18" charset="0"/>
            </a:endParaRPr>
          </a:p>
          <a:p>
            <a:pPr algn="just"/>
            <a:r>
              <a:rPr lang="en-IN" sz="6400" dirty="0" smtClean="0">
                <a:latin typeface="Cambria" pitchFamily="18" charset="0"/>
              </a:rPr>
              <a:t>This information is to be submitted online on the website of the Department www.dvat.gov.in. The link for online filing of form T-2 can be accessed by going to the www.dvat.gov.in ---- online return filing ---- dealer login ---- Goods Movement -- -- Goods Movement Details (T-2). User manual for online submission of form T-2 is available in the link titled User Manual on the Home Page.</a:t>
            </a:r>
          </a:p>
          <a:p>
            <a:pPr algn="just"/>
            <a:endParaRPr lang="en-IN" sz="6400" dirty="0" smtClean="0">
              <a:latin typeface="Cambria" pitchFamily="18" charset="0"/>
            </a:endParaRPr>
          </a:p>
          <a:p>
            <a:pPr algn="just"/>
            <a:r>
              <a:rPr lang="en-IN" sz="6400" b="1" dirty="0" smtClean="0">
                <a:latin typeface="Cambria" pitchFamily="18" charset="0"/>
              </a:rPr>
              <a:t>The information filed in- form T-2 shall be automatically imported into the recently introduced facility for on line issue of Central Declaration Forms 'C', 'F' and 'H'. This will obviate the need for entry of bill wise details at the time of filing online requisition. It may be noted that in the event of non submission of information in Form T-2, the amount of Central Declaration Form shall be restricted accordingly. </a:t>
            </a:r>
          </a:p>
          <a:p>
            <a:pPr algn="just"/>
            <a:endParaRPr lang="en-IN" sz="6400" dirty="0" smtClean="0">
              <a:latin typeface="Cambria" pitchFamily="18" charset="0"/>
            </a:endParaRPr>
          </a:p>
          <a:p>
            <a:pPr algn="just"/>
            <a:r>
              <a:rPr lang="en-IN" sz="6400" dirty="0" smtClean="0">
                <a:latin typeface="Cambria" pitchFamily="18" charset="0"/>
              </a:rPr>
              <a:t>All registered dealers are, therefore, requested to kindly file the requisite information online, within the stipulated time, so as </a:t>
            </a:r>
            <a:r>
              <a:rPr lang="en-IN" sz="6400" b="1" dirty="0" smtClean="0">
                <a:latin typeface="Cambria" pitchFamily="18" charset="0"/>
              </a:rPr>
              <a:t>to avoid inconvenience, adverse assessment and penalty at a later date.</a:t>
            </a:r>
          </a:p>
          <a:p>
            <a:pPr algn="r">
              <a:buNone/>
            </a:pPr>
            <a:endParaRPr lang="en-IN" sz="6400" dirty="0" smtClean="0">
              <a:latin typeface="Cambria" pitchFamily="18" charset="0"/>
            </a:endParaRPr>
          </a:p>
          <a:p>
            <a:pPr algn="ctr">
              <a:buNone/>
            </a:pPr>
            <a:r>
              <a:rPr lang="en-US" sz="6400" dirty="0" smtClean="0">
                <a:latin typeface="Cambria" pitchFamily="18" charset="0"/>
              </a:rPr>
              <a:t>								             </a:t>
            </a:r>
            <a:r>
              <a:rPr lang="en-US" sz="6400" dirty="0" err="1" smtClean="0">
                <a:latin typeface="Cambria" pitchFamily="18" charset="0"/>
              </a:rPr>
              <a:t>Sd</a:t>
            </a:r>
            <a:r>
              <a:rPr lang="en-US" sz="6400" dirty="0" smtClean="0">
                <a:latin typeface="Cambria" pitchFamily="18" charset="0"/>
              </a:rPr>
              <a:t>/-</a:t>
            </a:r>
            <a:endParaRPr lang="en-IN" sz="6400" dirty="0" smtClean="0">
              <a:latin typeface="Cambria" pitchFamily="18" charset="0"/>
            </a:endParaRPr>
          </a:p>
          <a:p>
            <a:pPr algn="r">
              <a:buNone/>
            </a:pPr>
            <a:r>
              <a:rPr lang="en-IN" sz="6400" dirty="0" smtClean="0">
                <a:latin typeface="Cambria" pitchFamily="18" charset="0"/>
              </a:rPr>
              <a:t>(</a:t>
            </a:r>
            <a:r>
              <a:rPr lang="en-IN" sz="6400" dirty="0" err="1" smtClean="0">
                <a:latin typeface="Cambria" pitchFamily="18" charset="0"/>
              </a:rPr>
              <a:t>Rajendra</a:t>
            </a:r>
            <a:r>
              <a:rPr lang="en-IN" sz="6400" dirty="0" smtClean="0">
                <a:latin typeface="Cambria" pitchFamily="18" charset="0"/>
              </a:rPr>
              <a:t> Kumar)</a:t>
            </a:r>
          </a:p>
          <a:p>
            <a:pPr algn="r">
              <a:buNone/>
            </a:pPr>
            <a:r>
              <a:rPr lang="en-IN" sz="6400" b="1" dirty="0" smtClean="0">
                <a:latin typeface="Cambria" pitchFamily="18" charset="0"/>
              </a:rPr>
              <a:t>Commissioner, Value Added Tax</a:t>
            </a:r>
            <a:endParaRPr lang="en-IN" sz="6400" dirty="0">
              <a:latin typeface="Cambria" pitchFamily="18" charset="0"/>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pPr/>
              <a:t>9</a:t>
            </a:fld>
            <a:endParaRPr lang="en-US"/>
          </a:p>
        </p:txBody>
      </p:sp>
      <p:sp>
        <p:nvSpPr>
          <p:cNvPr id="7" name="Footer Placeholder 6"/>
          <p:cNvSpPr>
            <a:spLocks noGrp="1"/>
          </p:cNvSpPr>
          <p:nvPr>
            <p:ph type="ftr" sz="quarter" idx="11"/>
          </p:nvPr>
        </p:nvSpPr>
        <p:spPr/>
        <p:txBody>
          <a:bodyPr/>
          <a:lstStyle/>
          <a:p>
            <a:r>
              <a:rPr lang="fr-FR" smtClean="0"/>
              <a:t>Recent Amendments l  Delhi VAT        </a:t>
            </a:r>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973</TotalTime>
  <Words>1643</Words>
  <Application>Microsoft Office PowerPoint</Application>
  <PresentationFormat>On-screen Show (4:3)</PresentationFormat>
  <Paragraphs>318</Paragraphs>
  <Slides>36</Slides>
  <Notes>2</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Office Theme</vt:lpstr>
      <vt:lpstr> RECENT AMENDMENTS IN DVAT</vt:lpstr>
      <vt:lpstr>  Section: 70 Power Of Commissioner To Make Notifications   </vt:lpstr>
      <vt:lpstr>Section: 70 Power Of Commissioner To Make Notifications</vt:lpstr>
      <vt:lpstr>Notification no. 585-595 dated      05-09-2012</vt:lpstr>
      <vt:lpstr>Notification no. 585-595 dated     05-09-2012</vt:lpstr>
      <vt:lpstr>Notification no. 585-595 dated 05-09-2012</vt:lpstr>
      <vt:lpstr>              F0RM T-2 Invoice Details:- Invoice No:   Date:   Total Invoice Amount :   Identity of Supplier :- TIN:  Name: Address:   City: State:  Item Details :- Total of Item wise details should be equal to the amount of purchase to be recorded in DVAT-30  Name of Item     Quantity             Unit  Rate per unit  Value of goods            Dispatch Details :- Place of Dispatch of Goods :  Place of Delivery of Goods:  </vt:lpstr>
      <vt:lpstr>     F0RM T-2  Identity of Transporter:- Name:  Address : City: State  Vehicle No : (Series)        (4 digit number)  GR/RR No Date:  </vt:lpstr>
      <vt:lpstr>CIRCULAR NO 17 OF 2012-13 DATED 05-09-2012</vt:lpstr>
      <vt:lpstr>Practical problems in case of t-2</vt:lpstr>
      <vt:lpstr>Practical problems in case of t-2</vt:lpstr>
      <vt:lpstr>Practical problems in case of t-2</vt:lpstr>
      <vt:lpstr>Vide Notification No. F.7(433)/Policy-II/VAT/2012/767-777 Dated: 12.10.12 the date from which T-2 shall come into force has been notified as                                       25-10-2012   </vt:lpstr>
      <vt:lpstr>CONSEQUENCES OF NON-FILING/ WRONG FILING OF T-2</vt:lpstr>
      <vt:lpstr>      89 Offences and criminal penalties  (1) Whoever – (a) not being a registered dealer, falsely represents that he is or was a registered dealer at the time when he sells or buys goods;  (b) knowingly keeps false account or does not keep the account of the value of the goods bought or sold by him in contravention of section 48,; or (c) issues to any person a false invoice, bill, cash-memorandum, voucher or other  document which he knows or has reason to believe to be false; shall, on conviction, be punished with rigorous imprisonment for a term which may extend to six months, and with a fine.            </vt:lpstr>
      <vt:lpstr>  SEC 89 (2) Whoever knowingly –  (a) furnishes a false return; (b) produces before the Commissioner, false bill, cash-memorandum, voucher, declaration, certificate, tax invoice or other document for claiming deduction on tax credit; or (c) produces false accounts, registers or documents or knowingly furnishes false information; shall – (i) in case where the amount of tax which could have been evaded if the false return, bill, cash-memorandum, voucher, declaration, certificate, tax invoice or other document for claiming deduction on tax credit, accounts, registers or documents or false information, as the case may be, had been accepted as true exceeds fifty thousand rupees, on conviction, be punished with rigorous imprisonment for a term which may extend to six months ; and   (ii) in any other case, with rigorous imprisonment for a term which may extend to six months, and with a fine. </vt:lpstr>
      <vt:lpstr>89(3) Whoever, willfully attempts, in any manner whatsoever, to evade payment of tax, penalty or interest or all of them under this Act, shall, on conviction, be punished –  (a) in any case where the amount involved exceeds fifty thousand rupees during the period of a year, with rigorous imprisonment for a term which may extend to six months, and with a fine; and (b) in any other case, with rigorous imprisonment for a term which may extend to three months and with a fine.</vt:lpstr>
      <vt:lpstr>CONSEQUENCES OF NON-FILING/ WRONG FILING OF T-2</vt:lpstr>
      <vt:lpstr>CONSEQUENCES OF NON-FILING/ WRONG FILING OF T-2</vt:lpstr>
      <vt:lpstr>CONSEQUENCES OF NON-FILING/ WRONG FILING OF T-2</vt:lpstr>
      <vt:lpstr>CHANGES IN RESPECT OF PROCUREMENT OF STATUTORY FORMS UNDER THE CENTRAL SALES TAX ACT </vt:lpstr>
      <vt:lpstr>RULE 8A OF CENTRAL SALES TAX (DELHI) RULES INSERTED W.E.F. 15-06-2012</vt:lpstr>
      <vt:lpstr>Notification no. 532-542 dated      27-08-2012</vt:lpstr>
      <vt:lpstr>CIRCULAR NO.16 0F 2012-13  DATED 28-08-2012  REGARDING Online issue of Central Declaration Forms </vt:lpstr>
      <vt:lpstr>CIRCULAR NO.16 0F 2012-13  DATED 28-08-2012  REGARDING Online issue of Central Declaration Forms </vt:lpstr>
      <vt:lpstr>CIRCULAR NO.16 0F 2012-13  DATED 28-08-2012  REGARDING Online issue of Central Declaration Forms </vt:lpstr>
      <vt:lpstr>ANAMOLY IN RESPECT OF FORM ‘H’</vt:lpstr>
      <vt:lpstr> Notification No. 361-371 Dated:      23-07-2012 </vt:lpstr>
      <vt:lpstr>Notification no. 472-483 dated 16-08-2012 REGARDING FORM STOCK-1</vt:lpstr>
      <vt:lpstr>FORM STOCK-1 Stock Details [Enter Tax rate wise details of Stock in hand as on 31st March (Year)]               </vt:lpstr>
      <vt:lpstr>PRACTICAL PROBLEMS IN STOCK-1</vt:lpstr>
      <vt:lpstr>CONSEQUENCES OF NON-FURNISHING OF STOCK-1</vt:lpstr>
      <vt:lpstr> NOTIFICATION No. 336-347  Dated 12-7-2012 regarding furnishing of cd-1  </vt:lpstr>
      <vt:lpstr> NOTIFICATION No. 336-347  Dated 12-7-2012 regarding furnishing of cd-1  </vt:lpstr>
      <vt:lpstr>CIRCULARS</vt:lpstr>
      <vt:lpstr>THANK YOU</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RECENT AMENDMENTS IN DVAT</dc:title>
  <dc:creator>vineet</dc:creator>
  <cp:lastModifiedBy>vineet</cp:lastModifiedBy>
  <cp:revision>70</cp:revision>
  <dcterms:created xsi:type="dcterms:W3CDTF">2006-08-16T00:00:00Z</dcterms:created>
  <dcterms:modified xsi:type="dcterms:W3CDTF">2012-10-16T00:28:33Z</dcterms:modified>
</cp:coreProperties>
</file>